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9" r:id="rId4"/>
    <p:sldId id="284" r:id="rId5"/>
    <p:sldId id="259" r:id="rId6"/>
    <p:sldId id="260" r:id="rId7"/>
    <p:sldId id="285" r:id="rId8"/>
    <p:sldId id="297" r:id="rId9"/>
    <p:sldId id="294" r:id="rId10"/>
    <p:sldId id="293" r:id="rId11"/>
    <p:sldId id="305" r:id="rId12"/>
    <p:sldId id="292" r:id="rId13"/>
    <p:sldId id="291" r:id="rId14"/>
    <p:sldId id="29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83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306" r:id="rId32"/>
    <p:sldId id="278" r:id="rId33"/>
    <p:sldId id="280" r:id="rId34"/>
    <p:sldId id="279" r:id="rId35"/>
    <p:sldId id="281" r:id="rId36"/>
    <p:sldId id="282" r:id="rId37"/>
    <p:sldId id="298" r:id="rId38"/>
    <p:sldId id="299" r:id="rId39"/>
    <p:sldId id="300" r:id="rId40"/>
    <p:sldId id="301" r:id="rId41"/>
    <p:sldId id="302" r:id="rId42"/>
    <p:sldId id="304" r:id="rId43"/>
    <p:sldId id="303" r:id="rId44"/>
    <p:sldId id="28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5vezk02pJAUOQX5cXZK2Q==" hashData="7HmmIKDvzlbWtW68RxXko0OGxn4GzZyuLQ5GJWbR3HgwJjFVxMCqbCA4nvACDvP/57Q6opgwpCgJnhCzkrc09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9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6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8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5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5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3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FF6C-6857-4652-9804-9D14F406F29F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ED3EA-3DBA-433A-AA46-D343ED848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1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3.wmf"/><Relationship Id="rId10" Type="http://schemas.openxmlformats.org/officeDocument/2006/relationships/image" Target="../media/image1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12" Type="http://schemas.openxmlformats.org/officeDocument/2006/relationships/image" Target="../media/image28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7.wmf"/><Relationship Id="rId10" Type="http://schemas.openxmlformats.org/officeDocument/2006/relationships/image" Target="../media/image1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5.jpeg"/><Relationship Id="rId5" Type="http://schemas.openxmlformats.org/officeDocument/2006/relationships/image" Target="../media/image31.wmf"/><Relationship Id="rId10" Type="http://schemas.openxmlformats.org/officeDocument/2006/relationships/image" Target="../media/image34.jpe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2.png"/><Relationship Id="rId5" Type="http://schemas.openxmlformats.org/officeDocument/2006/relationships/image" Target="../media/image41.w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wmf"/><Relationship Id="rId7" Type="http://schemas.openxmlformats.org/officeDocument/2006/relationships/image" Target="../media/image47.png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490.png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5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51.wmf"/><Relationship Id="rId7" Type="http://schemas.openxmlformats.org/officeDocument/2006/relationships/image" Target="../media/image53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53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5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image" Target="../media/image55.png"/><Relationship Id="rId7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56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5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60.wmf"/><Relationship Id="rId3" Type="http://schemas.openxmlformats.org/officeDocument/2006/relationships/image" Target="../media/image57.wmf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49.bin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59.wmf"/><Relationship Id="rId5" Type="http://schemas.openxmlformats.org/officeDocument/2006/relationships/image" Target="../media/image52.wmf"/><Relationship Id="rId15" Type="http://schemas.openxmlformats.org/officeDocument/2006/relationships/image" Target="../media/image61.png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61.wmf"/><Relationship Id="rId7" Type="http://schemas.openxmlformats.org/officeDocument/2006/relationships/image" Target="../media/image63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6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69.wmf"/><Relationship Id="rId3" Type="http://schemas.openxmlformats.org/officeDocument/2006/relationships/image" Target="../media/image66.wmf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60.bin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5" Type="http://schemas.openxmlformats.org/officeDocument/2006/relationships/image" Target="../media/image63.png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74.wmf"/><Relationship Id="rId3" Type="http://schemas.openxmlformats.org/officeDocument/2006/relationships/image" Target="../media/image70.wmf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66.bin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73.wmf"/><Relationship Id="rId5" Type="http://schemas.openxmlformats.org/officeDocument/2006/relationships/image" Target="../media/image53.wmf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65.bin"/><Relationship Id="rId19" Type="http://schemas.openxmlformats.org/officeDocument/2006/relationships/image" Target="../media/image71.png"/><Relationship Id="rId4" Type="http://schemas.openxmlformats.org/officeDocument/2006/relationships/oleObject" Target="../embeddings/oleObject62.bin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6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3" Type="http://schemas.openxmlformats.org/officeDocument/2006/relationships/image" Target="../media/image78.png"/><Relationship Id="rId7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79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8.bin"/><Relationship Id="rId9" Type="http://schemas.openxmlformats.org/officeDocument/2006/relationships/image" Target="../media/image7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image" Target="../media/image83.wmf"/><Relationship Id="rId7" Type="http://schemas.openxmlformats.org/officeDocument/2006/relationships/image" Target="../media/image85.w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73.bin"/><Relationship Id="rId9" Type="http://schemas.openxmlformats.org/officeDocument/2006/relationships/image" Target="../media/image86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image" Target="../media/image91.wmf"/><Relationship Id="rId3" Type="http://schemas.openxmlformats.org/officeDocument/2006/relationships/image" Target="../media/image87.wmf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81.bin"/><Relationship Id="rId2" Type="http://schemas.openxmlformats.org/officeDocument/2006/relationships/oleObject" Target="../embeddings/oleObject7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90.wmf"/><Relationship Id="rId5" Type="http://schemas.openxmlformats.org/officeDocument/2006/relationships/image" Target="../media/image53.wmf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80.bin"/><Relationship Id="rId4" Type="http://schemas.openxmlformats.org/officeDocument/2006/relationships/oleObject" Target="../embeddings/oleObject77.bin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82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8.wmf"/><Relationship Id="rId12" Type="http://schemas.openxmlformats.org/officeDocument/2006/relationships/oleObject" Target="../embeddings/oleObject8.bin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2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wmf"/><Relationship Id="rId1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wmf"/><Relationship Id="rId7" Type="http://schemas.openxmlformats.org/officeDocument/2006/relationships/image" Target="../media/image14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5161" y="1111584"/>
            <a:ext cx="9736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ln w="11430">
                  <a:solidFill>
                    <a:srgbClr val="70AD47">
                      <a:lumMod val="75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Elementary Statistical Methods</a:t>
            </a:r>
          </a:p>
        </p:txBody>
      </p:sp>
    </p:spTree>
    <p:extLst>
      <p:ext uri="{BB962C8B-B14F-4D97-AF65-F5344CB8AC3E}">
        <p14:creationId xmlns:p14="http://schemas.microsoft.com/office/powerpoint/2010/main" val="841855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s of the 52 playing cards">
            <a:extLst>
              <a:ext uri="{FF2B5EF4-FFF2-40B4-BE49-F238E27FC236}">
                <a16:creationId xmlns:a16="http://schemas.microsoft.com/office/drawing/2014/main" id="{7FEA05A7-C70C-44D4-BCE4-344270FA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99" y="664064"/>
            <a:ext cx="10336235" cy="582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E6E6BE-2E57-4054-AFE4-2DDC5D507A51}"/>
              </a:ext>
            </a:extLst>
          </p:cNvPr>
          <p:cNvGraphicFramePr>
            <a:graphicFrameLocks noGrp="1"/>
          </p:cNvGraphicFramePr>
          <p:nvPr/>
        </p:nvGraphicFramePr>
        <p:xfrm>
          <a:off x="1638299" y="293224"/>
          <a:ext cx="1033623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095">
                  <a:extLst>
                    <a:ext uri="{9D8B030D-6E8A-4147-A177-3AD203B41FA5}">
                      <a16:colId xmlns:a16="http://schemas.microsoft.com/office/drawing/2014/main" val="4001638199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1640436785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1041121530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988402063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3165723173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2818176106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3839901089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3434014680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1787967875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841441227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3836233602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4091837312"/>
                    </a:ext>
                  </a:extLst>
                </a:gridCol>
                <a:gridCol w="795095">
                  <a:extLst>
                    <a:ext uri="{9D8B030D-6E8A-4147-A177-3AD203B41FA5}">
                      <a16:colId xmlns:a16="http://schemas.microsoft.com/office/drawing/2014/main" val="8397559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0832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21DFF9-65C2-4A4E-AA17-1DF6B6CAA7A6}"/>
              </a:ext>
            </a:extLst>
          </p:cNvPr>
          <p:cNvGraphicFramePr>
            <a:graphicFrameLocks noGrp="1"/>
          </p:cNvGraphicFramePr>
          <p:nvPr/>
        </p:nvGraphicFramePr>
        <p:xfrm>
          <a:off x="209551" y="664063"/>
          <a:ext cx="1433492" cy="58224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33492">
                  <a:extLst>
                    <a:ext uri="{9D8B030D-6E8A-4147-A177-3AD203B41FA5}">
                      <a16:colId xmlns:a16="http://schemas.microsoft.com/office/drawing/2014/main" val="4211387657"/>
                    </a:ext>
                  </a:extLst>
                </a:gridCol>
              </a:tblGrid>
              <a:tr h="14556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Club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2971090"/>
                  </a:ext>
                </a:extLst>
              </a:tr>
              <a:tr h="14556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Spade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2217176"/>
                  </a:ext>
                </a:extLst>
              </a:tr>
              <a:tr h="14556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Heart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631964"/>
                  </a:ext>
                </a:extLst>
              </a:tr>
              <a:tr h="14556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Diamond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57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727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3E107B-3E77-44D9-8556-A882A31CB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-9515"/>
            <a:ext cx="12191980" cy="685799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Example: If a card is selected at random from a deck of 52 playing cards. Find,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7198A-FA3C-4CED-A4F3-1592C19C00BA}"/>
              </a:ext>
            </a:extLst>
          </p:cNvPr>
          <p:cNvSpPr txBox="1"/>
          <p:nvPr/>
        </p:nvSpPr>
        <p:spPr>
          <a:xfrm>
            <a:off x="838200" y="19351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probability that it is a red-colored card.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probability that it is a Heart.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probability that it is a Queen card.</a:t>
            </a: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probability that it is a red-colored Queen card.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98B16-7B22-4E0B-B65D-A03D23115CC4}"/>
              </a:ext>
            </a:extLst>
          </p:cNvPr>
          <p:cNvSpPr txBox="1"/>
          <p:nvPr/>
        </p:nvSpPr>
        <p:spPr>
          <a:xfrm>
            <a:off x="1790700" y="2371725"/>
            <a:ext cx="28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P(Red)=26/52=1/2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8852E-135F-4EFE-8F3E-97C667432F61}"/>
              </a:ext>
            </a:extLst>
          </p:cNvPr>
          <p:cNvSpPr txBox="1"/>
          <p:nvPr/>
        </p:nvSpPr>
        <p:spPr>
          <a:xfrm>
            <a:off x="1790700" y="3681711"/>
            <a:ext cx="28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P(Heart)=13/52=1/4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3E676E-2926-4A8A-916D-860EF3379821}"/>
              </a:ext>
            </a:extLst>
          </p:cNvPr>
          <p:cNvSpPr txBox="1"/>
          <p:nvPr/>
        </p:nvSpPr>
        <p:spPr>
          <a:xfrm>
            <a:off x="1790700" y="4945707"/>
            <a:ext cx="28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P(Queen)=4/52=1/13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A84E1-53D5-4B66-B585-FF8D9F50CD84}"/>
              </a:ext>
            </a:extLst>
          </p:cNvPr>
          <p:cNvSpPr txBox="1"/>
          <p:nvPr/>
        </p:nvSpPr>
        <p:spPr>
          <a:xfrm>
            <a:off x="1790700" y="602486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P(Red Queen)=2/52=1/26 = .038</a:t>
            </a:r>
          </a:p>
        </p:txBody>
      </p:sp>
    </p:spTree>
    <p:extLst>
      <p:ext uri="{BB962C8B-B14F-4D97-AF65-F5344CB8AC3E}">
        <p14:creationId xmlns:p14="http://schemas.microsoft.com/office/powerpoint/2010/main" val="2714216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2209800"/>
            <a:ext cx="2362200" cy="4038600"/>
            <a:chOff x="4419600" y="609600"/>
            <a:chExt cx="2362200" cy="4038600"/>
          </a:xfrm>
        </p:grpSpPr>
        <p:grpSp>
          <p:nvGrpSpPr>
            <p:cNvPr id="4" name="Group 3"/>
            <p:cNvGrpSpPr/>
            <p:nvPr/>
          </p:nvGrpSpPr>
          <p:grpSpPr>
            <a:xfrm>
              <a:off x="5181600" y="1143000"/>
              <a:ext cx="1143000" cy="151606"/>
              <a:chOff x="3657600" y="914400"/>
              <a:chExt cx="1143000" cy="151606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5334000" y="1371600"/>
              <a:ext cx="1447800" cy="151606"/>
              <a:chOff x="3810000" y="1066800"/>
              <a:chExt cx="1447800" cy="151606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3810000" y="1143000"/>
                <a:ext cx="14478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>
                <a:off x="5181600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5400000">
                <a:off x="3734594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4419600" y="1600200"/>
              <a:ext cx="1447800" cy="151606"/>
              <a:chOff x="3810000" y="1066800"/>
              <a:chExt cx="1447800" cy="151606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3810000" y="1143000"/>
                <a:ext cx="14478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5181600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3734594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5638800" y="1828800"/>
              <a:ext cx="914400" cy="152400"/>
              <a:chOff x="3657600" y="914400"/>
              <a:chExt cx="1143000" cy="151606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4572000" y="2134394"/>
              <a:ext cx="1143000" cy="151606"/>
              <a:chOff x="3657600" y="914400"/>
              <a:chExt cx="1143000" cy="151606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5257800" y="2362994"/>
              <a:ext cx="1447800" cy="151606"/>
              <a:chOff x="3810000" y="1066800"/>
              <a:chExt cx="1447800" cy="151606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3810000" y="1143000"/>
                <a:ext cx="14478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5181600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3734594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4953000" y="2743994"/>
              <a:ext cx="1143000" cy="151606"/>
              <a:chOff x="3657600" y="914400"/>
              <a:chExt cx="1143000" cy="15160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5105400" y="3526315"/>
              <a:ext cx="1447800" cy="151606"/>
              <a:chOff x="3810000" y="1066800"/>
              <a:chExt cx="1447800" cy="151606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3810000" y="1143000"/>
                <a:ext cx="14478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5181600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3734594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4648200" y="3276600"/>
              <a:ext cx="1447800" cy="151606"/>
              <a:chOff x="3810000" y="1066800"/>
              <a:chExt cx="1447800" cy="151606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3810000" y="1143000"/>
                <a:ext cx="14478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5181600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3734594" y="11422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5105400" y="3048794"/>
              <a:ext cx="1143000" cy="151606"/>
              <a:chOff x="3657600" y="914400"/>
              <a:chExt cx="1143000" cy="151606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4495800" y="3733800"/>
              <a:ext cx="1143000" cy="151606"/>
              <a:chOff x="3657600" y="914400"/>
              <a:chExt cx="1143000" cy="151606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5181600" y="3962400"/>
              <a:ext cx="1143000" cy="151606"/>
              <a:chOff x="3657600" y="914400"/>
              <a:chExt cx="1143000" cy="15160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4724400" y="914400"/>
              <a:ext cx="1143000" cy="151606"/>
              <a:chOff x="3657600" y="914400"/>
              <a:chExt cx="1143000" cy="151606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4648200" y="4191794"/>
              <a:ext cx="1143000" cy="151606"/>
              <a:chOff x="3657600" y="914400"/>
              <a:chExt cx="1143000" cy="15160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5410200" y="4496594"/>
              <a:ext cx="1143000" cy="151606"/>
              <a:chOff x="3657600" y="914400"/>
              <a:chExt cx="1143000" cy="151606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5105400" y="2590800"/>
              <a:ext cx="1143000" cy="151606"/>
              <a:chOff x="3657600" y="914400"/>
              <a:chExt cx="1143000" cy="151606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4724400" y="1981200"/>
              <a:ext cx="1143000" cy="151606"/>
              <a:chOff x="3657600" y="914400"/>
              <a:chExt cx="1143000" cy="151606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5105400" y="762000"/>
              <a:ext cx="1143000" cy="151606"/>
              <a:chOff x="3657600" y="914400"/>
              <a:chExt cx="1143000" cy="15160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5029200" y="609600"/>
              <a:ext cx="1143000" cy="151606"/>
              <a:chOff x="3657600" y="914400"/>
              <a:chExt cx="1143000" cy="151606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4876800" y="4343400"/>
              <a:ext cx="1143000" cy="151606"/>
              <a:chOff x="3657600" y="914400"/>
              <a:chExt cx="1143000" cy="151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3657600" y="990600"/>
                <a:ext cx="1143000" cy="1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4724400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3582194" y="989806"/>
                <a:ext cx="151606" cy="7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TextBox 83"/>
          <p:cNvSpPr txBox="1"/>
          <p:nvPr/>
        </p:nvSpPr>
        <p:spPr>
          <a:xfrm>
            <a:off x="1624652" y="315029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138488" y="210563"/>
            <a:ext cx="72507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box contains 19 blue sticks and one red stick. One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stick is selected at random.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that the sticks are “equally likely” to be selected.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probability that stick has a blue color?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828800" y="1981200"/>
            <a:ext cx="2667000" cy="457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5280024" y="2551779"/>
                <a:ext cx="4480714" cy="1355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probability that stick is blue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P(         =         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=.95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024" y="2551779"/>
                <a:ext cx="4480714" cy="1355628"/>
              </a:xfrm>
              <a:prstGeom prst="rect">
                <a:avLst/>
              </a:prstGeom>
              <a:blipFill rotWithShape="0">
                <a:blip r:embed="rId2"/>
                <a:stretch>
                  <a:fillRect l="-2041" t="-3153" r="-1361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6391121" y="3506076"/>
            <a:ext cx="577206" cy="151606"/>
            <a:chOff x="3810000" y="1066800"/>
            <a:chExt cx="577206" cy="151606"/>
          </a:xfrm>
        </p:grpSpPr>
        <p:cxnSp>
          <p:nvCxnSpPr>
            <p:cNvPr id="89" name="Straight Connector 88"/>
            <p:cNvCxnSpPr/>
            <p:nvPr/>
          </p:nvCxnSpPr>
          <p:spPr>
            <a:xfrm flipV="1">
              <a:off x="3810000" y="1142603"/>
              <a:ext cx="577206" cy="3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4311006" y="1142206"/>
              <a:ext cx="151606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3734594" y="1142206"/>
              <a:ext cx="151606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330637" y="3515833"/>
            <a:ext cx="577206" cy="151606"/>
            <a:chOff x="3810000" y="1066800"/>
            <a:chExt cx="577206" cy="151606"/>
          </a:xfrm>
        </p:grpSpPr>
        <p:cxnSp>
          <p:nvCxnSpPr>
            <p:cNvPr id="93" name="Straight Connector 92"/>
            <p:cNvCxnSpPr/>
            <p:nvPr/>
          </p:nvCxnSpPr>
          <p:spPr>
            <a:xfrm flipV="1">
              <a:off x="3810000" y="1142603"/>
              <a:ext cx="577206" cy="397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4311006" y="1142206"/>
              <a:ext cx="151606" cy="79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3734594" y="1142206"/>
              <a:ext cx="151606" cy="79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3232000" y="896461"/>
            <a:ext cx="577206" cy="151606"/>
            <a:chOff x="3810000" y="1066800"/>
            <a:chExt cx="577206" cy="151606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3810000" y="1142603"/>
              <a:ext cx="577206" cy="3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4311006" y="1142206"/>
              <a:ext cx="151606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3734594" y="1142206"/>
              <a:ext cx="151606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31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5276" y="487264"/>
            <a:ext cx="383920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Some operations on events: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1540225"/>
            <a:ext cx="213207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Venn diagrams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0276" y="1487453"/>
            <a:ext cx="786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 used to visualize some events and operations on them.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40935" y="2318450"/>
            <a:ext cx="5571186" cy="2514600"/>
            <a:chOff x="2429814" y="1828800"/>
            <a:chExt cx="5571186" cy="2514600"/>
          </a:xfrm>
        </p:grpSpPr>
        <p:grpSp>
          <p:nvGrpSpPr>
            <p:cNvPr id="18" name="Group 17"/>
            <p:cNvGrpSpPr/>
            <p:nvPr/>
          </p:nvGrpSpPr>
          <p:grpSpPr>
            <a:xfrm>
              <a:off x="5257800" y="1828800"/>
              <a:ext cx="2743200" cy="2514600"/>
              <a:chOff x="1556132" y="2133600"/>
              <a:chExt cx="2743200" cy="25146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556132" y="2514600"/>
                <a:ext cx="2743200" cy="2133600"/>
                <a:chOff x="1556132" y="2057400"/>
                <a:chExt cx="2743200" cy="2133600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1556132" y="2057400"/>
                  <a:ext cx="2743200" cy="2133600"/>
                  <a:chOff x="1556132" y="2057400"/>
                  <a:chExt cx="2743200" cy="2133600"/>
                </a:xfrm>
              </p:grpSpPr>
              <p:sp>
                <p:nvSpPr>
                  <p:cNvPr id="29" name="Oval 28"/>
                  <p:cNvSpPr/>
                  <p:nvPr/>
                </p:nvSpPr>
                <p:spPr>
                  <a:xfrm>
                    <a:off x="1905000" y="2384234"/>
                    <a:ext cx="1905000" cy="137160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1556132" y="2057400"/>
                    <a:ext cx="2743200" cy="2133600"/>
                  </a:xfrm>
                  <a:prstGeom prst="rect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" name="TextBox 23"/>
                <p:cNvSpPr txBox="1"/>
                <p:nvPr/>
              </p:nvSpPr>
              <p:spPr>
                <a:xfrm>
                  <a:off x="2590800" y="2819400"/>
                  <a:ext cx="45720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752600" y="2133600"/>
                  <a:ext cx="542994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r>
                    <a:rPr lang="en-US" sz="2400" baseline="52000" dirty="0"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3657600" y="2133600"/>
                <a:ext cx="4572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429814" y="2667000"/>
              <a:ext cx="244698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baseline="54000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: A complement</a:t>
              </a:r>
            </a:p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( not A) </a:t>
              </a:r>
            </a:p>
          </p:txBody>
        </p:sp>
        <p:cxnSp>
          <p:nvCxnSpPr>
            <p:cNvPr id="20" name="Curved Connector 19"/>
            <p:cNvCxnSpPr>
              <a:endCxn id="26" idx="1"/>
            </p:cNvCxnSpPr>
            <p:nvPr/>
          </p:nvCxnSpPr>
          <p:spPr>
            <a:xfrm flipV="1">
              <a:off x="4800600" y="2516833"/>
              <a:ext cx="653668" cy="378768"/>
            </a:xfrm>
            <a:prstGeom prst="curvedConnector3">
              <a:avLst>
                <a:gd name="adj1" fmla="val 50000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674875" y="4432940"/>
            <a:ext cx="140578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29886" y="5078547"/>
            <a:ext cx="2864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 S={1,2,3,4,5,6}          and </a:t>
            </a:r>
            <a:r>
              <a:rPr lang="en-US" sz="2400" dirty="0">
                <a:solidFill>
                  <a:srgbClr val="002060"/>
                </a:solidFill>
              </a:rPr>
              <a:t>A={1,2,3,4}</a:t>
            </a:r>
          </a:p>
          <a:p>
            <a:r>
              <a:rPr lang="en-US" sz="2400" dirty="0"/>
              <a:t>Then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aseline="54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={5,6}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5276" y="487264"/>
            <a:ext cx="383920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Some operations on events: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728" y="1108160"/>
            <a:ext cx="2400300" cy="252412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1106907" y="2310065"/>
            <a:ext cx="1877971" cy="493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6070" y="2814947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and 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4728" y="3726918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39738" y="4372525"/>
            <a:ext cx="2864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           A={1,2,3,4}</a:t>
            </a:r>
          </a:p>
          <a:p>
            <a:r>
              <a:rPr lang="en-US" sz="2400" dirty="0"/>
              <a:t>and    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B={1,3,5}</a:t>
            </a:r>
          </a:p>
          <a:p>
            <a:r>
              <a:rPr lang="en-US" sz="2400" dirty="0"/>
              <a:t>Then     </a:t>
            </a:r>
            <a:r>
              <a:rPr lang="en-US" sz="2400" dirty="0">
                <a:solidFill>
                  <a:srgbClr val="FF0000"/>
                </a:solidFill>
              </a:rPr>
              <a:t>A and B={1,3}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82667" y="281494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or 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13928" y="3726918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68937" y="4372525"/>
            <a:ext cx="399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           A={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,2,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,4}</a:t>
            </a:r>
          </a:p>
          <a:p>
            <a:r>
              <a:rPr lang="en-US" sz="2400" dirty="0"/>
              <a:t>and        B={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2060"/>
                </a:solidFill>
              </a:rPr>
              <a:t>5</a:t>
            </a:r>
            <a:r>
              <a:rPr lang="en-US" sz="2400" dirty="0"/>
              <a:t>}</a:t>
            </a:r>
          </a:p>
          <a:p>
            <a:r>
              <a:rPr lang="en-US" sz="2400" dirty="0"/>
              <a:t>Then      </a:t>
            </a:r>
            <a:r>
              <a:rPr lang="en-US" sz="2400" dirty="0">
                <a:solidFill>
                  <a:srgbClr val="002060"/>
                </a:solidFill>
              </a:rPr>
              <a:t>A or B={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2060"/>
                </a:solidFill>
              </a:rPr>
              <a:t>2,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002060"/>
                </a:solidFill>
              </a:rPr>
              <a:t>,4,5}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149" y="1108160"/>
            <a:ext cx="2419350" cy="2352675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9047747" y="2284497"/>
            <a:ext cx="1203158" cy="518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43402" y="3127478"/>
            <a:ext cx="1832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(both A and B)</a:t>
            </a:r>
          </a:p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9363921" y="3178829"/>
            <a:ext cx="1797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(either A or B)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/>
      <p:bldP spid="33" grpId="0"/>
      <p:bldP spid="34" grpId="0" animBg="1"/>
      <p:bldP spid="35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762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Flip a coin twice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2286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029670"/>
              </p:ext>
            </p:extLst>
          </p:nvPr>
        </p:nvGraphicFramePr>
        <p:xfrm>
          <a:off x="6579862" y="2495286"/>
          <a:ext cx="2918478" cy="538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5640" progId="Equation.3">
                  <p:embed/>
                </p:oleObj>
              </mc:Choice>
              <mc:Fallback>
                <p:oleObj name="Equation" r:id="rId2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9862" y="2495286"/>
                        <a:ext cx="2918478" cy="538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831496"/>
              </p:ext>
            </p:extLst>
          </p:nvPr>
        </p:nvGraphicFramePr>
        <p:xfrm>
          <a:off x="3960084" y="3039392"/>
          <a:ext cx="3690870" cy="92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419040" progId="Equation.3">
                  <p:embed/>
                </p:oleObj>
              </mc:Choice>
              <mc:Fallback>
                <p:oleObj name="Equation" r:id="rId4" imgW="1307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084" y="3039392"/>
                        <a:ext cx="3690870" cy="9271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084371"/>
              </p:ext>
            </p:extLst>
          </p:nvPr>
        </p:nvGraphicFramePr>
        <p:xfrm>
          <a:off x="6171130" y="4862951"/>
          <a:ext cx="3735941" cy="56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840" imgH="215640" progId="Equation.3">
                  <p:embed/>
                </p:oleObj>
              </mc:Choice>
              <mc:Fallback>
                <p:oleObj name="Equation" r:id="rId6" imgW="1104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130" y="4862951"/>
                        <a:ext cx="3735941" cy="5698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082495"/>
              </p:ext>
            </p:extLst>
          </p:nvPr>
        </p:nvGraphicFramePr>
        <p:xfrm>
          <a:off x="4175300" y="5515282"/>
          <a:ext cx="3008090" cy="94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120" imgH="419040" progId="Equation.3">
                  <p:embed/>
                </p:oleObj>
              </mc:Choice>
              <mc:Fallback>
                <p:oleObj name="Equation" r:id="rId8" imgW="10411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300" y="5515282"/>
                        <a:ext cx="3008090" cy="9498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05000" y="4281151"/>
            <a:ext cx="754869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that at least one tail will appear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2599" y="2495286"/>
            <a:ext cx="4725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A: Exactly one tail ( T ) appears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8799" y="2038085"/>
            <a:ext cx="7653259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exactly one tail ( T ) appears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28799" y="4890751"/>
            <a:ext cx="4342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B: at least one tail will appear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583738" y="536684"/>
            <a:ext cx="1982912" cy="3976656"/>
            <a:chOff x="9583738" y="536684"/>
            <a:chExt cx="1982912" cy="39766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619870" y="1565858"/>
              <a:ext cx="918411" cy="94297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83739" y="536684"/>
              <a:ext cx="934453" cy="94297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589793" y="536685"/>
              <a:ext cx="934453" cy="94297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83738" y="1550993"/>
              <a:ext cx="934453" cy="94297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583738" y="2560679"/>
              <a:ext cx="918411" cy="9429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609805" y="3570365"/>
              <a:ext cx="918411" cy="94297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632197" y="3570365"/>
              <a:ext cx="918411" cy="94297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632197" y="2541192"/>
              <a:ext cx="934453" cy="942975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4076700" y="465030"/>
            <a:ext cx="54059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S={HH, HT, TH, 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T}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07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437717"/>
              </p:ext>
            </p:extLst>
          </p:nvPr>
        </p:nvGraphicFramePr>
        <p:xfrm>
          <a:off x="3761593" y="4849303"/>
          <a:ext cx="3602014" cy="58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1120" imgH="215640" progId="Equation.3">
                  <p:embed/>
                </p:oleObj>
              </mc:Choice>
              <mc:Fallback>
                <p:oleObj name="Equation" r:id="rId2" imgW="1041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1593" y="4849303"/>
                        <a:ext cx="3602014" cy="5835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359070"/>
              </p:ext>
            </p:extLst>
          </p:nvPr>
        </p:nvGraphicFramePr>
        <p:xfrm>
          <a:off x="3469716" y="5439787"/>
          <a:ext cx="5051372" cy="907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28800" imgH="419040" progId="Equation.3">
                  <p:embed/>
                </p:oleObj>
              </mc:Choice>
              <mc:Fallback>
                <p:oleObj name="Equation" r:id="rId4" imgW="1828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9716" y="5439787"/>
                        <a:ext cx="5051372" cy="9074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28800" y="3947881"/>
            <a:ext cx="7924800" cy="83099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(d)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exactly one tail ( T ) appears and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second toss is head?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1588388"/>
            <a:ext cx="73152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(c) What is the probability that the second toss is head?</a:t>
            </a: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720655"/>
              </p:ext>
            </p:extLst>
          </p:nvPr>
        </p:nvGraphicFramePr>
        <p:xfrm>
          <a:off x="5900738" y="2082459"/>
          <a:ext cx="2998564" cy="576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76240" imgH="215640" progId="Equation.3">
                  <p:embed/>
                </p:oleObj>
              </mc:Choice>
              <mc:Fallback>
                <p:oleObj name="Equation" r:id="rId6" imgW="8762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8" y="2082459"/>
                        <a:ext cx="2998564" cy="5769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582047"/>
              </p:ext>
            </p:extLst>
          </p:nvPr>
        </p:nvGraphicFramePr>
        <p:xfrm>
          <a:off x="3978488" y="2732842"/>
          <a:ext cx="3844500" cy="965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7880" imgH="419040" progId="Equation.3">
                  <p:embed/>
                </p:oleObj>
              </mc:Choice>
              <mc:Fallback>
                <p:oleObj name="Equation" r:id="rId8" imgW="1307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488" y="2732842"/>
                        <a:ext cx="3844500" cy="9657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5000" y="210821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C: the second toss is head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918590" y="552949"/>
            <a:ext cx="1982912" cy="3976656"/>
            <a:chOff x="9583738" y="536684"/>
            <a:chExt cx="1982912" cy="39766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619870" y="1565858"/>
              <a:ext cx="918411" cy="9429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83739" y="536684"/>
              <a:ext cx="934453" cy="9429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589793" y="536685"/>
              <a:ext cx="934453" cy="9429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83738" y="1550993"/>
              <a:ext cx="934453" cy="9429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583738" y="2560679"/>
              <a:ext cx="918411" cy="9429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609805" y="3570365"/>
              <a:ext cx="918411" cy="9429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632197" y="3570365"/>
              <a:ext cx="918411" cy="9429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632197" y="2541192"/>
              <a:ext cx="934453" cy="942975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411552" y="481295"/>
            <a:ext cx="54059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S={HH, HT, TH, 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T}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4515" y="4384737"/>
                <a:ext cx="360707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Remember: 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Exactly one tail appears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={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𝐻𝑇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𝑇𝐻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15" y="4384737"/>
                <a:ext cx="3607078" cy="1477328"/>
              </a:xfrm>
              <a:prstGeom prst="rect">
                <a:avLst/>
              </a:prstGeom>
              <a:blipFill rotWithShape="0">
                <a:blip r:embed="rId12"/>
                <a:stretch>
                  <a:fillRect l="-2534" t="-3292" r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791200" y="3832412"/>
            <a:ext cx="3541059" cy="697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355004" y="4359469"/>
            <a:ext cx="3234519" cy="3941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90095" y="3423258"/>
            <a:ext cx="461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18433" y="4352512"/>
            <a:ext cx="461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Oval 20"/>
          <p:cNvSpPr/>
          <p:nvPr/>
        </p:nvSpPr>
        <p:spPr>
          <a:xfrm>
            <a:off x="1884731" y="4339174"/>
            <a:ext cx="537192" cy="43473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20" grpId="0"/>
      <p:bldP spid="2" grpId="0" animBg="1"/>
      <p:bldP spid="3" grpId="0" animBg="1"/>
      <p:bldP spid="4" grpId="0"/>
      <p:bldP spid="23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762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Flip a coin three times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2286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92440"/>
              </p:ext>
            </p:extLst>
          </p:nvPr>
        </p:nvGraphicFramePr>
        <p:xfrm>
          <a:off x="5562599" y="2554521"/>
          <a:ext cx="3972633" cy="443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11280" imgH="215640" progId="Equation.3">
                  <p:embed/>
                </p:oleObj>
              </mc:Choice>
              <mc:Fallback>
                <p:oleObj name="Equation" r:id="rId2" imgW="1511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599" y="2554521"/>
                        <a:ext cx="3972633" cy="4434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56200"/>
              </p:ext>
            </p:extLst>
          </p:nvPr>
        </p:nvGraphicFramePr>
        <p:xfrm>
          <a:off x="4364435" y="3044507"/>
          <a:ext cx="2853530" cy="88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080" imgH="419040" progId="Equation.3">
                  <p:embed/>
                </p:oleObj>
              </mc:Choice>
              <mc:Fallback>
                <p:oleObj name="Equation" r:id="rId4" imgW="1054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4435" y="3044507"/>
                        <a:ext cx="2853530" cy="8891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118823"/>
              </p:ext>
            </p:extLst>
          </p:nvPr>
        </p:nvGraphicFramePr>
        <p:xfrm>
          <a:off x="5733110" y="4608601"/>
          <a:ext cx="2359741" cy="549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215640" progId="Equation.3">
                  <p:embed/>
                </p:oleObj>
              </mc:Choice>
              <mc:Fallback>
                <p:oleObj name="Equation" r:id="rId6" imgW="723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3110" y="4608601"/>
                        <a:ext cx="2359741" cy="5492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937452"/>
              </p:ext>
            </p:extLst>
          </p:nvPr>
        </p:nvGraphicFramePr>
        <p:xfrm>
          <a:off x="4419921" y="5465208"/>
          <a:ext cx="3063525" cy="967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120" imgH="419040" progId="Equation.3">
                  <p:embed/>
                </p:oleObj>
              </mc:Choice>
              <mc:Fallback>
                <p:oleObj name="Equation" r:id="rId8" imgW="10411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921" y="5465208"/>
                        <a:ext cx="3063525" cy="9673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05000" y="4062212"/>
            <a:ext cx="750945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that exactly three heads appear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2600" y="253425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A: exactly two heads appear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8800" y="2025205"/>
            <a:ext cx="767737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exactly two heads appear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28800" y="4671812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B: exactly three heads appear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582372" y="1811033"/>
            <a:ext cx="2111645" cy="4924617"/>
            <a:chOff x="9574682" y="570606"/>
            <a:chExt cx="1676478" cy="45360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711761" y="1129222"/>
              <a:ext cx="518534" cy="53240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86425" y="573475"/>
              <a:ext cx="527591" cy="5324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153805" y="570606"/>
              <a:ext cx="527591" cy="53240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74682" y="1131332"/>
              <a:ext cx="527591" cy="5324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598636" y="2271451"/>
              <a:ext cx="518534" cy="53240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598636" y="2868020"/>
              <a:ext cx="518534" cy="53240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164744" y="2863026"/>
              <a:ext cx="518534" cy="53240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153806" y="2281441"/>
              <a:ext cx="527591" cy="53240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160216" y="1132561"/>
              <a:ext cx="527591" cy="53240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711871" y="574218"/>
              <a:ext cx="527591" cy="53240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158335" y="1699856"/>
              <a:ext cx="518534" cy="53240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98636" y="1702352"/>
              <a:ext cx="527591" cy="53240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707232" y="1709663"/>
              <a:ext cx="527591" cy="53240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723569" y="2264667"/>
              <a:ext cx="527591" cy="53240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697656" y="2863025"/>
              <a:ext cx="527591" cy="53240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598636" y="3427152"/>
              <a:ext cx="518534" cy="53240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723097" y="3427152"/>
              <a:ext cx="518534" cy="53240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10156338" y="3421368"/>
              <a:ext cx="527591" cy="53240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723097" y="3985421"/>
              <a:ext cx="518534" cy="53240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168814" y="3989529"/>
              <a:ext cx="518534" cy="53240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03"/>
            <a:stretch/>
          </p:blipFill>
          <p:spPr>
            <a:xfrm>
              <a:off x="9594107" y="3985421"/>
              <a:ext cx="527591" cy="53240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707232" y="4561295"/>
              <a:ext cx="518534" cy="53240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10152949" y="4565403"/>
              <a:ext cx="518534" cy="53240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1"/>
            <a:stretch/>
          </p:blipFill>
          <p:spPr>
            <a:xfrm>
              <a:off x="9583739" y="4574299"/>
              <a:ext cx="518534" cy="532403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1752600" y="1101655"/>
            <a:ext cx="9580892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S={HHH, HHT, HTH, 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HH, TTH, THT, HTT, TTT}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9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66715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Cast two distinguishable dice once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2286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71371"/>
              </p:ext>
            </p:extLst>
          </p:nvPr>
        </p:nvGraphicFramePr>
        <p:xfrm>
          <a:off x="4531512" y="5486025"/>
          <a:ext cx="3979637" cy="90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419040" progId="Equation.3">
                  <p:embed/>
                </p:oleObj>
              </mc:Choice>
              <mc:Fallback>
                <p:oleObj name="Equation" r:id="rId2" imgW="1447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512" y="5486025"/>
                        <a:ext cx="3979637" cy="902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738129"/>
              </p:ext>
            </p:extLst>
          </p:nvPr>
        </p:nvGraphicFramePr>
        <p:xfrm>
          <a:off x="2730322" y="1089025"/>
          <a:ext cx="5611992" cy="2582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95200" imgH="1346040" progId="Equation.3">
                  <p:embed/>
                </p:oleObj>
              </mc:Choice>
              <mc:Fallback>
                <p:oleObj name="Equation" r:id="rId4" imgW="2095200" imgH="1346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322" y="1089025"/>
                        <a:ext cx="5611992" cy="25828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828800" y="4303218"/>
            <a:ext cx="583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the sum of the two faces of the dice is 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8799" y="3714690"/>
            <a:ext cx="924703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sum of the two faces of the dice is 10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1034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66859"/>
              </p:ext>
            </p:extLst>
          </p:nvPr>
        </p:nvGraphicFramePr>
        <p:xfrm>
          <a:off x="4531512" y="4938000"/>
          <a:ext cx="4375114" cy="554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33440" imgH="215640" progId="Equation.3">
                  <p:embed/>
                </p:oleObj>
              </mc:Choice>
              <mc:Fallback>
                <p:oleObj name="Equation" r:id="rId6" imgW="1333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512" y="4938000"/>
                        <a:ext cx="4375114" cy="5540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98" y="936624"/>
            <a:ext cx="2451884" cy="24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117196"/>
              </p:ext>
            </p:extLst>
          </p:nvPr>
        </p:nvGraphicFramePr>
        <p:xfrm>
          <a:off x="4081748" y="2738702"/>
          <a:ext cx="3960995" cy="914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22360" imgH="419040" progId="Equation.3">
                  <p:embed/>
                </p:oleObj>
              </mc:Choice>
              <mc:Fallback>
                <p:oleObj name="Equation" r:id="rId2" imgW="14223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1748" y="2738702"/>
                        <a:ext cx="3960995" cy="914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70349" y="1608422"/>
            <a:ext cx="763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B: the first is three and the second is more than four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8800" y="705120"/>
            <a:ext cx="85344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first is three and the second is more than four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1034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999824"/>
              </p:ext>
            </p:extLst>
          </p:nvPr>
        </p:nvGraphicFramePr>
        <p:xfrm>
          <a:off x="4332710" y="2213169"/>
          <a:ext cx="2905218" cy="501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760" imgH="215640" progId="Equation.3">
                  <p:embed/>
                </p:oleObj>
              </mc:Choice>
              <mc:Fallback>
                <p:oleObj name="Equation" r:id="rId4" imgW="977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710" y="2213169"/>
                        <a:ext cx="2905218" cy="5017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075355"/>
              </p:ext>
            </p:extLst>
          </p:nvPr>
        </p:nvGraphicFramePr>
        <p:xfrm>
          <a:off x="3190245" y="5217134"/>
          <a:ext cx="6095916" cy="938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33360" imgH="419040" progId="Equation.3">
                  <p:embed/>
                </p:oleObj>
              </mc:Choice>
              <mc:Fallback>
                <p:oleObj name="Equation" r:id="rId6" imgW="21333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245" y="5217134"/>
                        <a:ext cx="6095916" cy="938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864309"/>
                <a:ext cx="8534400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(c) What is the probability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𝑎𝑛𝑑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864309"/>
                <a:ext cx="8534400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999" t="-897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785319" y="4509146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impossible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52675" y="4557116"/>
                <a:ext cx="26326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𝑎𝑛𝑑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𝐵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675" y="4557116"/>
                <a:ext cx="2632644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7931" y="3925974"/>
                <a:ext cx="3301738" cy="1846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Remember: 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the sum of the two 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faces of the dice is 10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={(4,6),(5,5),(6,4)}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31" y="3925974"/>
                <a:ext cx="3301738" cy="1846659"/>
              </a:xfrm>
              <a:prstGeom prst="rect">
                <a:avLst/>
              </a:prstGeom>
              <a:blipFill rotWithShape="0">
                <a:blip r:embed="rId11"/>
                <a:stretch>
                  <a:fillRect l="-2768" t="-2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19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914400"/>
            <a:ext cx="861091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Elementary Statistical Methods</a:t>
            </a:r>
          </a:p>
          <a:p>
            <a:pPr algn="ctr"/>
            <a:r>
              <a:rPr lang="en-US" sz="4800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Chapter 4</a:t>
            </a:r>
          </a:p>
          <a:p>
            <a:pPr algn="ctr"/>
            <a:r>
              <a:rPr lang="en-US" sz="4800" b="1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8275" y="4276165"/>
            <a:ext cx="39071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Slides are Made by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Tamer Oraby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UTRGV</a:t>
            </a:r>
          </a:p>
        </p:txBody>
      </p:sp>
    </p:spTree>
    <p:extLst>
      <p:ext uri="{BB962C8B-B14F-4D97-AF65-F5344CB8AC3E}">
        <p14:creationId xmlns:p14="http://schemas.microsoft.com/office/powerpoint/2010/main" val="7803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93648"/>
              </p:ext>
            </p:extLst>
          </p:nvPr>
        </p:nvGraphicFramePr>
        <p:xfrm>
          <a:off x="4215108" y="3738896"/>
          <a:ext cx="3924097" cy="898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4960" imgH="419040" progId="Equation.3">
                  <p:embed/>
                </p:oleObj>
              </mc:Choice>
              <mc:Fallback>
                <p:oleObj name="Equation" r:id="rId2" imgW="1434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108" y="3738896"/>
                        <a:ext cx="3924097" cy="898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00199" y="2172435"/>
            <a:ext cx="826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C: the difference between the second and the first face is three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0200" y="1276532"/>
            <a:ext cx="88392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(d)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difference between the second and the first face is three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1034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748626"/>
              </p:ext>
            </p:extLst>
          </p:nvPr>
        </p:nvGraphicFramePr>
        <p:xfrm>
          <a:off x="4146148" y="2954537"/>
          <a:ext cx="3993057" cy="515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215640" progId="Equation.3">
                  <p:embed/>
                </p:oleObj>
              </mc:Choice>
              <mc:Fallback>
                <p:oleObj name="Equation" r:id="rId4" imgW="1307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148" y="2954537"/>
                        <a:ext cx="3993057" cy="5155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83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762000"/>
            <a:ext cx="7533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Select one M&amp;M at random from a bag that contains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2286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743579"/>
              </p:ext>
            </p:extLst>
          </p:nvPr>
        </p:nvGraphicFramePr>
        <p:xfrm>
          <a:off x="4124279" y="5532101"/>
          <a:ext cx="34036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57120" imgH="393480" progId="Equation.3">
                  <p:embed/>
                </p:oleObj>
              </mc:Choice>
              <mc:Fallback>
                <p:oleObj name="Equation" r:id="rId2" imgW="1257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4279" y="5532101"/>
                        <a:ext cx="3403600" cy="835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057400" y="4931708"/>
            <a:ext cx="697069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Yellow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696938"/>
              </p:ext>
            </p:extLst>
          </p:nvPr>
        </p:nvGraphicFramePr>
        <p:xfrm>
          <a:off x="2971799" y="1219200"/>
          <a:ext cx="5708561" cy="35737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077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5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854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M&amp;M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 </a:t>
                      </a:r>
                    </a:p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(or Frequency)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Relative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10/60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itchFamily="18" charset="0"/>
                          <a:cs typeface="Times New Roman" pitchFamily="18" charset="0"/>
                        </a:rPr>
                        <a:t>12/60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18/60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10/60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9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10/60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9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trike="noStrike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596" y="1777054"/>
            <a:ext cx="2427971" cy="1841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7054"/>
            <a:ext cx="3098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table 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called 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probability model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all probabilities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between 0 and 1 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they add up to 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456915" y="1860632"/>
            <a:ext cx="1458858" cy="36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250595"/>
              </p:ext>
            </p:extLst>
          </p:nvPr>
        </p:nvGraphicFramePr>
        <p:xfrm>
          <a:off x="1128097" y="1943013"/>
          <a:ext cx="10437329" cy="77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27400" imgH="393480" progId="Equation.3">
                  <p:embed/>
                </p:oleObj>
              </mc:Choice>
              <mc:Fallback>
                <p:oleObj name="Equation" r:id="rId2" imgW="4127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097" y="1943013"/>
                        <a:ext cx="10437329" cy="7796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81200" y="462500"/>
            <a:ext cx="725295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Yellow or Brown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151608"/>
              </p:ext>
            </p:extLst>
          </p:nvPr>
        </p:nvGraphicFramePr>
        <p:xfrm>
          <a:off x="5845533" y="2924677"/>
          <a:ext cx="5985396" cy="342866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46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8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8857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M&amp;M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 </a:t>
                      </a: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(or Frequency)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Relative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22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Times New Roman" pitchFamily="18" charset="0"/>
                          <a:cs typeface="Times New Roman" pitchFamily="18" charset="0"/>
                        </a:rPr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10/60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22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itchFamily="18" charset="0"/>
                          <a:cs typeface="Times New Roman" pitchFamily="18" charset="0"/>
                        </a:rPr>
                        <a:t>12/60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4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18/60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4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10/60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22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>
                          <a:latin typeface="Times New Roman" pitchFamily="18" charset="0"/>
                          <a:cs typeface="Times New Roman" pitchFamily="18" charset="0"/>
                        </a:rPr>
                        <a:t>10/60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2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trike="noStrike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332355"/>
              </p:ext>
            </p:extLst>
          </p:nvPr>
        </p:nvGraphicFramePr>
        <p:xfrm>
          <a:off x="2037863" y="3737255"/>
          <a:ext cx="2798763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03040" progId="Equation.3">
                  <p:embed/>
                </p:oleObj>
              </mc:Choice>
              <mc:Fallback>
                <p:oleObj name="Equation" r:id="rId4" imgW="901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7863" y="3737255"/>
                        <a:ext cx="2798763" cy="493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022290" y="2759201"/>
            <a:ext cx="3454356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Orange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37863" y="1137545"/>
                <a:ext cx="6795386" cy="79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P(Yellow or Brown)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12+10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63" y="1137545"/>
                <a:ext cx="6795386" cy="791820"/>
              </a:xfrm>
              <a:prstGeom prst="rect">
                <a:avLst/>
              </a:prstGeom>
              <a:blipFill rotWithShape="0">
                <a:blip r:embed="rId7"/>
                <a:stretch>
                  <a:fillRect l="-2242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65760" y="2102024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0" y="4414753"/>
            <a:ext cx="3454356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(d) What is the probability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not Green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85665" y="5379843"/>
                <a:ext cx="3103157" cy="622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P(not Green)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665" y="5379843"/>
                <a:ext cx="3103157" cy="622222"/>
              </a:xfrm>
              <a:prstGeom prst="rect">
                <a:avLst/>
              </a:prstGeom>
              <a:blipFill rotWithShape="0">
                <a:blip r:embed="rId8"/>
                <a:stretch>
                  <a:fillRect l="-2947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48772" y="6122511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85665" y="6042233"/>
                <a:ext cx="3639138" cy="622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P(not Green) =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665" y="6042233"/>
                <a:ext cx="3639138" cy="622222"/>
              </a:xfrm>
              <a:prstGeom prst="rect">
                <a:avLst/>
              </a:prstGeom>
              <a:blipFill rotWithShape="0">
                <a:blip r:embed="rId9"/>
                <a:stretch>
                  <a:fillRect l="-251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4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/>
      <p:bldP spid="11" grpId="0" animBg="1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52400"/>
            <a:ext cx="67056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Section 1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Probability rules</a:t>
            </a:r>
            <a:endParaRPr lang="en-US" sz="4000" b="1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934892" y="2024570"/>
            <a:ext cx="5571186" cy="2514600"/>
            <a:chOff x="2429814" y="1828800"/>
            <a:chExt cx="5571186" cy="2514600"/>
          </a:xfrm>
        </p:grpSpPr>
        <p:grpSp>
          <p:nvGrpSpPr>
            <p:cNvPr id="12" name="Group 11"/>
            <p:cNvGrpSpPr/>
            <p:nvPr/>
          </p:nvGrpSpPr>
          <p:grpSpPr>
            <a:xfrm>
              <a:off x="5257800" y="1828800"/>
              <a:ext cx="2743200" cy="2514600"/>
              <a:chOff x="1556132" y="2133600"/>
              <a:chExt cx="2743200" cy="25146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556132" y="2514600"/>
                <a:ext cx="2743200" cy="2133600"/>
                <a:chOff x="1556132" y="2057400"/>
                <a:chExt cx="2743200" cy="2133600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556132" y="2057400"/>
                  <a:ext cx="2743200" cy="2133600"/>
                  <a:chOff x="1556132" y="2057400"/>
                  <a:chExt cx="2743200" cy="2133600"/>
                </a:xfrm>
              </p:grpSpPr>
              <p:sp>
                <p:nvSpPr>
                  <p:cNvPr id="5" name="Oval 4"/>
                  <p:cNvSpPr/>
                  <p:nvPr/>
                </p:nvSpPr>
                <p:spPr>
                  <a:xfrm>
                    <a:off x="1905000" y="2384234"/>
                    <a:ext cx="1905000" cy="137160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1556132" y="2057400"/>
                    <a:ext cx="2743200" cy="2133600"/>
                  </a:xfrm>
                  <a:prstGeom prst="rect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2590800" y="2819400"/>
                  <a:ext cx="45720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752600" y="2133600"/>
                  <a:ext cx="542994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r>
                    <a:rPr lang="en-US" sz="2400" baseline="52000" dirty="0"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657600" y="2133600"/>
                <a:ext cx="4572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429814" y="2667000"/>
              <a:ext cx="244698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baseline="54000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: A complement</a:t>
              </a:r>
            </a:p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( not A) </a:t>
              </a:r>
            </a:p>
          </p:txBody>
        </p:sp>
        <p:cxnSp>
          <p:nvCxnSpPr>
            <p:cNvPr id="15" name="Curved Connector 14"/>
            <p:cNvCxnSpPr>
              <a:endCxn id="9" idx="1"/>
            </p:cNvCxnSpPr>
            <p:nvPr/>
          </p:nvCxnSpPr>
          <p:spPr>
            <a:xfrm flipV="1">
              <a:off x="4800600" y="2516833"/>
              <a:ext cx="653668" cy="378768"/>
            </a:xfrm>
            <a:prstGeom prst="curvedConnector3">
              <a:avLst>
                <a:gd name="adj1" fmla="val 50000"/>
              </a:avLst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591492" y="1255180"/>
            <a:ext cx="4343400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1. Complement Rule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0763" y="260390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P(A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= 1 – P(A)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69466" y="2024570"/>
            <a:ext cx="55254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Probability that A will not occur is given by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67317" y="4738679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2000" y="4756650"/>
            <a:ext cx="398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If P(A) = 0.9. Find P(A</a:t>
            </a:r>
            <a:r>
              <a:rPr lang="en-US" sz="2400" baseline="5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)?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1999" y="5404261"/>
            <a:ext cx="427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P(A</a:t>
            </a:r>
            <a:r>
              <a:rPr lang="en-US" sz="2400" baseline="5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= 1 – P(A) = 1 – 0.9 = 0.1 </a:t>
            </a:r>
          </a:p>
        </p:txBody>
      </p:sp>
    </p:spTree>
    <p:extLst>
      <p:ext uri="{BB962C8B-B14F-4D97-AF65-F5344CB8AC3E}">
        <p14:creationId xmlns:p14="http://schemas.microsoft.com/office/powerpoint/2010/main" val="229054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/>
      <p:bldP spid="19" grpId="0" animBg="1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267317" y="779271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15970" y="1708686"/>
            <a:ext cx="384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V: Vowels in alphabets</a:t>
            </a:r>
          </a:p>
        </p:txBody>
      </p:sp>
      <p:sp>
        <p:nvSpPr>
          <p:cNvPr id="37" name="Oval 4"/>
          <p:cNvSpPr/>
          <p:nvPr/>
        </p:nvSpPr>
        <p:spPr>
          <a:xfrm>
            <a:off x="9426436" y="1968599"/>
            <a:ext cx="870332" cy="739966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9077568" y="1641765"/>
            <a:ext cx="2286000" cy="2133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30168" y="1260765"/>
            <a:ext cx="457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63368" y="2306182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01717" y="2241267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82368" y="1999812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73466" y="2022765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10968" y="1870365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229968" y="1717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87168" y="16417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296768" y="2098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601568" y="21751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372968" y="24037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220568" y="1717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77768" y="16417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30168" y="2479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068168" y="2872633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449168" y="27847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906368" y="2098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982568" y="1717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30168" y="2796433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306168" y="27085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991968" y="26323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372968" y="31657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610968" y="27847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63368" y="3241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w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306168" y="31657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144368" y="33181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753968" y="3241965"/>
            <a:ext cx="304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graphicFrame>
        <p:nvGraphicFramePr>
          <p:cNvPr id="1095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171476"/>
              </p:ext>
            </p:extLst>
          </p:nvPr>
        </p:nvGraphicFramePr>
        <p:xfrm>
          <a:off x="4518748" y="2164830"/>
          <a:ext cx="1657195" cy="759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2840" imgH="393480" progId="Equation.3">
                  <p:embed/>
                </p:oleObj>
              </mc:Choice>
              <mc:Fallback>
                <p:oleObj name="Equation" r:id="rId2" imgW="672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748" y="2164830"/>
                        <a:ext cx="1657195" cy="7593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834330"/>
              </p:ext>
            </p:extLst>
          </p:nvPr>
        </p:nvGraphicFramePr>
        <p:xfrm>
          <a:off x="3306284" y="5151231"/>
          <a:ext cx="4616378" cy="900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760" imgH="393480" progId="Equation.3">
                  <p:embed/>
                </p:oleObj>
              </mc:Choice>
              <mc:Fallback>
                <p:oleObj name="Equation" r:id="rId4" imgW="1904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284" y="5151231"/>
                        <a:ext cx="4616378" cy="9002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53239" y="1711969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V={a, e,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o, u}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2985" y="772043"/>
            <a:ext cx="6490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letter is selected at random from the alphabets. </a:t>
            </a:r>
          </a:p>
        </p:txBody>
      </p:sp>
      <p:cxnSp>
        <p:nvCxnSpPr>
          <p:cNvPr id="5" name="Straight Arrow Connector 4"/>
          <p:cNvCxnSpPr>
            <a:stCxn id="41" idx="1"/>
          </p:cNvCxnSpPr>
          <p:nvPr/>
        </p:nvCxnSpPr>
        <p:spPr>
          <a:xfrm flipH="1" flipV="1">
            <a:off x="7851934" y="2055031"/>
            <a:ext cx="1530434" cy="129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464612" y="2955770"/>
            <a:ext cx="6458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What is the probability that the selected letter is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vowel?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5970" y="1244496"/>
            <a:ext cx="7541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What is the probability that the selected letter is a vowel?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8983" y="4689566"/>
            <a:ext cx="3635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by the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82985" y="3942940"/>
                <a:ext cx="6374665" cy="816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0" dirty="0">
                    <a:latin typeface="+mj-lt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 dirty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p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number</m:t>
                        </m:r>
                        <m: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dirty="0">
                            <a:latin typeface="Cambria Math" panose="02040503050406030204" pitchFamily="18" charset="0"/>
                          </a:rPr>
                          <m:t>consonants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26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985" y="3942940"/>
                <a:ext cx="6374665" cy="816827"/>
              </a:xfrm>
              <a:prstGeom prst="rect">
                <a:avLst/>
              </a:prstGeom>
              <a:blipFill rotWithShape="0">
                <a:blip r:embed="rId7"/>
                <a:stretch>
                  <a:fillRect l="-239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3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 animBg="1"/>
      <p:bldP spid="2" grpId="0"/>
      <p:bldP spid="6" grpId="0"/>
      <p:bldP spid="4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942572"/>
            <a:ext cx="4343400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1. Addition Rule </a:t>
            </a:r>
          </a:p>
        </p:txBody>
      </p:sp>
      <p:graphicFrame>
        <p:nvGraphicFramePr>
          <p:cNvPr id="1105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318372"/>
              </p:ext>
            </p:extLst>
          </p:nvPr>
        </p:nvGraphicFramePr>
        <p:xfrm>
          <a:off x="1848240" y="3546741"/>
          <a:ext cx="4457310" cy="4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49080" imgH="203040" progId="Equation.3">
                  <p:embed/>
                </p:oleObj>
              </mc:Choice>
              <mc:Fallback>
                <p:oleObj name="Equation" r:id="rId2" imgW="1549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8240" y="3546741"/>
                        <a:ext cx="4457310" cy="457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8502742" y="503903"/>
            <a:ext cx="2209800" cy="2209800"/>
            <a:chOff x="5410200" y="838200"/>
            <a:chExt cx="2209800" cy="2209800"/>
          </a:xfrm>
        </p:grpSpPr>
        <p:sp>
          <p:nvSpPr>
            <p:cNvPr id="4" name="Rectangle 3"/>
            <p:cNvSpPr/>
            <p:nvPr/>
          </p:nvSpPr>
          <p:spPr>
            <a:xfrm>
              <a:off x="5410200" y="1219200"/>
              <a:ext cx="2209800" cy="1828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638800" y="1371600"/>
              <a:ext cx="990600" cy="838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477000" y="2057400"/>
              <a:ext cx="990600" cy="838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67400" y="15240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05600" y="22098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86600" y="8382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52599" y="2627297"/>
            <a:ext cx="566737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A and B are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disjoint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(or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mutually exclusive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then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2600" y="4193208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166283"/>
              </p:ext>
            </p:extLst>
          </p:nvPr>
        </p:nvGraphicFramePr>
        <p:xfrm>
          <a:off x="3982701" y="5096938"/>
          <a:ext cx="1958001" cy="460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03040" progId="Equation.3">
                  <p:embed/>
                </p:oleObj>
              </mc:Choice>
              <mc:Fallback>
                <p:oleObj name="Equation" r:id="rId4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701" y="5096938"/>
                        <a:ext cx="1958001" cy="4607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334521"/>
              </p:ext>
            </p:extLst>
          </p:nvPr>
        </p:nvGraphicFramePr>
        <p:xfrm>
          <a:off x="3966219" y="5592068"/>
          <a:ext cx="1916262" cy="45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203040" progId="Equation.3">
                  <p:embed/>
                </p:oleObj>
              </mc:Choice>
              <mc:Fallback>
                <p:oleObj name="Equation" r:id="rId6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6219" y="5592068"/>
                        <a:ext cx="1916262" cy="4508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52599" y="4590952"/>
            <a:ext cx="54864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  A and B be two mutually exclusive events such that </a:t>
            </a:r>
          </a:p>
        </p:txBody>
      </p:sp>
      <p:graphicFrame>
        <p:nvGraphicFramePr>
          <p:cNvPr id="1105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114844"/>
              </p:ext>
            </p:extLst>
          </p:nvPr>
        </p:nvGraphicFramePr>
        <p:xfrm>
          <a:off x="2978150" y="6248467"/>
          <a:ext cx="7479496" cy="38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39800" imgH="203040" progId="Equation.3">
                  <p:embed/>
                </p:oleObj>
              </mc:Choice>
              <mc:Fallback>
                <p:oleObj name="Equation" r:id="rId8" imgW="253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6248467"/>
                        <a:ext cx="7479496" cy="3861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763815" y="3693852"/>
            <a:ext cx="3840051" cy="21236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for two disjoint events:</a:t>
            </a:r>
          </a:p>
          <a:p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A: it is snowing</a:t>
            </a:r>
          </a:p>
          <a:p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B: the temperature is 90</a:t>
            </a:r>
            <a:r>
              <a:rPr lang="en-US" sz="2200" baseline="5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</a:t>
            </a:r>
          </a:p>
          <a:p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and B cannot happen </a:t>
            </a:r>
          </a:p>
          <a:p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the same time and same place</a:t>
            </a:r>
          </a:p>
          <a:p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and B={ 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1200" y="6172966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2002" y="2797158"/>
                <a:ext cx="26036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𝑎𝑛𝑑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𝐵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2" y="2797158"/>
                <a:ext cx="2603679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676400" y="152401"/>
            <a:ext cx="54069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Section 2 Addition Rules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2600" y="914400"/>
            <a:ext cx="675014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say that A and B are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mutually exclusive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events if A and B cannot happen at the same time and place.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48595" y="3173936"/>
            <a:ext cx="2181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P( A and B) = 0</a:t>
            </a:r>
          </a:p>
        </p:txBody>
      </p:sp>
    </p:spTree>
    <p:extLst>
      <p:ext uri="{BB962C8B-B14F-4D97-AF65-F5344CB8AC3E}">
        <p14:creationId xmlns:p14="http://schemas.microsoft.com/office/powerpoint/2010/main" val="23934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 animBg="1"/>
      <p:bldP spid="16" grpId="0"/>
      <p:bldP spid="18" grpId="0" animBg="1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45351" y="1048694"/>
                <a:ext cx="10224990" cy="12311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If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…,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are disjoint (or mutually exclusive), then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or</m:t>
                    </m:r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or …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)=</m:t>
                    </m:r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…+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351" y="1048694"/>
                <a:ext cx="10224990" cy="1231106"/>
              </a:xfrm>
              <a:prstGeom prst="rect">
                <a:avLst/>
              </a:prstGeom>
              <a:blipFill rotWithShape="0">
                <a:blip r:embed="rId3"/>
                <a:stretch>
                  <a:fillRect l="-894" t="-3960" b="-113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28800" y="2286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general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843473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138899"/>
              </p:ext>
            </p:extLst>
          </p:nvPr>
        </p:nvGraphicFramePr>
        <p:xfrm>
          <a:off x="2978149" y="3888047"/>
          <a:ext cx="1794669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03040" progId="Equation.3">
                  <p:embed/>
                </p:oleObj>
              </mc:Choice>
              <mc:Fallback>
                <p:oleObj name="Equation" r:id="rId4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49" y="3888047"/>
                        <a:ext cx="1794669" cy="422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204678"/>
              </p:ext>
            </p:extLst>
          </p:nvPr>
        </p:nvGraphicFramePr>
        <p:xfrm>
          <a:off x="2982816" y="4310323"/>
          <a:ext cx="1757955" cy="413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203040" progId="Equation.3">
                  <p:embed/>
                </p:oleObj>
              </mc:Choice>
              <mc:Fallback>
                <p:oleObj name="Equation" r:id="rId6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816" y="4310323"/>
                        <a:ext cx="1757955" cy="4136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1199" y="3376873"/>
            <a:ext cx="77552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  A, B, and C be three </a:t>
            </a:r>
            <a:r>
              <a:rPr lang="en-US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mutually exclusive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events such that 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493493"/>
              </p:ext>
            </p:extLst>
          </p:nvPr>
        </p:nvGraphicFramePr>
        <p:xfrm>
          <a:off x="1506461" y="5994322"/>
          <a:ext cx="9371751" cy="400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20960" imgH="203040" progId="Equation.3">
                  <p:embed/>
                </p:oleObj>
              </mc:Choice>
              <mc:Fallback>
                <p:oleObj name="Equation" r:id="rId8" imgW="3720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461" y="5994322"/>
                        <a:ext cx="9371751" cy="400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81200" y="5314657"/>
            <a:ext cx="271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P(A or B or C).</a:t>
            </a: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473393"/>
              </p:ext>
            </p:extLst>
          </p:nvPr>
        </p:nvGraphicFramePr>
        <p:xfrm>
          <a:off x="2978149" y="4771604"/>
          <a:ext cx="1980921" cy="418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9160" imgH="203040" progId="Equation.3">
                  <p:embed/>
                </p:oleObj>
              </mc:Choice>
              <mc:Fallback>
                <p:oleObj name="Equation" r:id="rId10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49" y="4771604"/>
                        <a:ext cx="1980921" cy="418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572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52401"/>
            <a:ext cx="5029200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2.  General Addition Rule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046076" y="704910"/>
            <a:ext cx="2209800" cy="2214265"/>
            <a:chOff x="6019800" y="609600"/>
            <a:chExt cx="2209800" cy="2214265"/>
          </a:xfrm>
        </p:grpSpPr>
        <p:sp>
          <p:nvSpPr>
            <p:cNvPr id="4" name="Rectangle 3"/>
            <p:cNvSpPr/>
            <p:nvPr/>
          </p:nvSpPr>
          <p:spPr>
            <a:xfrm>
              <a:off x="6019800" y="990600"/>
              <a:ext cx="2209800" cy="1828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6400800" y="1219200"/>
              <a:ext cx="990600" cy="838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858000" y="1654366"/>
              <a:ext cx="990600" cy="838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19800" y="15240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05600" y="23622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96200" y="6096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12" name="Oval 11"/>
            <p:cNvSpPr/>
            <p:nvPr/>
          </p:nvSpPr>
          <p:spPr>
            <a:xfrm rot="19277310">
              <a:off x="6822138" y="1733563"/>
              <a:ext cx="595032" cy="2675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52600" y="914400"/>
            <a:ext cx="4724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A and B have general relationship</a:t>
            </a:r>
          </a:p>
        </p:txBody>
      </p:sp>
      <p:graphicFrame>
        <p:nvGraphicFramePr>
          <p:cNvPr id="1126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12585"/>
              </p:ext>
            </p:extLst>
          </p:nvPr>
        </p:nvGraphicFramePr>
        <p:xfrm>
          <a:off x="1684338" y="1447800"/>
          <a:ext cx="5978928" cy="40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74560" imgH="203040" progId="Equation.3">
                  <p:embed/>
                </p:oleObj>
              </mc:Choice>
              <mc:Fallback>
                <p:oleObj name="Equation" r:id="rId2" imgW="23745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38" y="1447800"/>
                        <a:ext cx="5978928" cy="4001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52600" y="19812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935975"/>
              </p:ext>
            </p:extLst>
          </p:nvPr>
        </p:nvGraphicFramePr>
        <p:xfrm>
          <a:off x="2978150" y="2976265"/>
          <a:ext cx="1748706" cy="411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03040" progId="Equation.3">
                  <p:embed/>
                </p:oleObj>
              </mc:Choice>
              <mc:Fallback>
                <p:oleObj name="Equation" r:id="rId4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2976265"/>
                        <a:ext cx="1748706" cy="4114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234460"/>
              </p:ext>
            </p:extLst>
          </p:nvPr>
        </p:nvGraphicFramePr>
        <p:xfrm>
          <a:off x="2982817" y="3448050"/>
          <a:ext cx="1851496" cy="435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203040" progId="Equation.3">
                  <p:embed/>
                </p:oleObj>
              </mc:Choice>
              <mc:Fallback>
                <p:oleObj name="Equation" r:id="rId6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817" y="3448050"/>
                        <a:ext cx="1851496" cy="4356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981199" y="2514600"/>
            <a:ext cx="523096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  A and B be any two events such that</a:t>
            </a: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141044"/>
              </p:ext>
            </p:extLst>
          </p:nvPr>
        </p:nvGraphicFramePr>
        <p:xfrm>
          <a:off x="6446243" y="4548918"/>
          <a:ext cx="43878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74560" imgH="431640" progId="Equation.3">
                  <p:embed/>
                </p:oleObj>
              </mc:Choice>
              <mc:Fallback>
                <p:oleObj name="Equation" r:id="rId8" imgW="2374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6243" y="4548918"/>
                        <a:ext cx="438785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791703"/>
              </p:ext>
            </p:extLst>
          </p:nvPr>
        </p:nvGraphicFramePr>
        <p:xfrm>
          <a:off x="2978150" y="3927194"/>
          <a:ext cx="3199138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600" imgH="203040" progId="Equation.3">
                  <p:embed/>
                </p:oleObj>
              </mc:Choice>
              <mc:Fallback>
                <p:oleObj name="Equation" r:id="rId10" imgW="1155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3927194"/>
                        <a:ext cx="3199138" cy="439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525357"/>
              </p:ext>
            </p:extLst>
          </p:nvPr>
        </p:nvGraphicFramePr>
        <p:xfrm>
          <a:off x="6477000" y="5465262"/>
          <a:ext cx="4106863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22280" imgH="431640" progId="Equation.3">
                  <p:embed/>
                </p:oleObj>
              </mc:Choice>
              <mc:Fallback>
                <p:oleObj name="Equation" r:id="rId12" imgW="222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465262"/>
                        <a:ext cx="4106863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24041" y="4518876"/>
            <a:ext cx="469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probability of either A or B.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24041" y="5396664"/>
            <a:ext cx="5001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probability of neither A nor B.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0160" y="5382653"/>
            <a:ext cx="9771017" cy="9689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758812" y="3119125"/>
            <a:ext cx="340586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A and B mutually exclusive?                               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62096" y="3881431"/>
                <a:ext cx="369159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 No, since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)≠0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96" y="3881431"/>
                <a:ext cx="3691597" cy="738664"/>
              </a:xfrm>
              <a:prstGeom prst="rect">
                <a:avLst/>
              </a:prstGeom>
              <a:blipFill rotWithShape="0">
                <a:blip r:embed="rId15"/>
                <a:stretch>
                  <a:fillRect l="-826" t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58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3" grpId="0"/>
      <p:bldP spid="21" grpId="0"/>
      <p:bldP spid="10" grpId="0" animBg="1"/>
      <p:bldP spid="23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838200"/>
            <a:ext cx="81534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45% of UTRGV students take elementary statistics (call it E), 25% of UTRGV students take calculus I (call it C) and 10% of UTRGV students take both.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2026591"/>
            <a:ext cx="7620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that a randomly selected student has taken at least one of them?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4447529"/>
            <a:ext cx="74676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that a randomly selected student has taken neither one?</a:t>
            </a:r>
          </a:p>
        </p:txBody>
      </p:sp>
      <p:graphicFrame>
        <p:nvGraphicFramePr>
          <p:cNvPr id="1157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20092"/>
              </p:ext>
            </p:extLst>
          </p:nvPr>
        </p:nvGraphicFramePr>
        <p:xfrm>
          <a:off x="2297113" y="2893367"/>
          <a:ext cx="16827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560" imgH="203040" progId="Equation.3">
                  <p:embed/>
                </p:oleObj>
              </mc:Choice>
              <mc:Fallback>
                <p:oleObj name="Equation" r:id="rId2" imgW="7365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2893367"/>
                        <a:ext cx="168275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850631"/>
              </p:ext>
            </p:extLst>
          </p:nvPr>
        </p:nvGraphicFramePr>
        <p:xfrm>
          <a:off x="4400550" y="2883842"/>
          <a:ext cx="171291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203040" progId="Equation.3">
                  <p:embed/>
                </p:oleObj>
              </mc:Choice>
              <mc:Fallback>
                <p:oleObj name="Equation" r:id="rId4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0550" y="2883842"/>
                        <a:ext cx="1712913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16031"/>
              </p:ext>
            </p:extLst>
          </p:nvPr>
        </p:nvGraphicFramePr>
        <p:xfrm>
          <a:off x="6727825" y="2885430"/>
          <a:ext cx="19034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54080" imgH="203040" progId="Equation.3">
                  <p:embed/>
                </p:oleObj>
              </mc:Choice>
              <mc:Fallback>
                <p:oleObj name="Equation" r:id="rId6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7825" y="2885430"/>
                        <a:ext cx="1903413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55188"/>
              </p:ext>
            </p:extLst>
          </p:nvPr>
        </p:nvGraphicFramePr>
        <p:xfrm>
          <a:off x="3363249" y="3433979"/>
          <a:ext cx="4703502" cy="84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60440" imgH="431640" progId="Equation.3">
                  <p:embed/>
                </p:oleObj>
              </mc:Choice>
              <mc:Fallback>
                <p:oleObj name="Equation" r:id="rId8" imgW="2260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249" y="3433979"/>
                        <a:ext cx="4703502" cy="842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223816"/>
              </p:ext>
            </p:extLst>
          </p:nvPr>
        </p:nvGraphicFramePr>
        <p:xfrm>
          <a:off x="3048000" y="5496726"/>
          <a:ext cx="5677237" cy="37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20680" imgH="203040" progId="Equation.3">
                  <p:embed/>
                </p:oleObj>
              </mc:Choice>
              <mc:Fallback>
                <p:oleObj name="Equation" r:id="rId10" imgW="2920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496726"/>
                        <a:ext cx="5677237" cy="370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20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0953" y="152401"/>
            <a:ext cx="974911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Section 3 Independence and multiplication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rules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914400"/>
            <a:ext cx="81534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 say that A and B are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events if occurrence of A doesn’t affect the probability (chances) of B’s occurrence.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1777426"/>
            <a:ext cx="5029200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1.  Multiplication Rule </a:t>
            </a:r>
          </a:p>
        </p:txBody>
      </p:sp>
      <p:graphicFrame>
        <p:nvGraphicFramePr>
          <p:cNvPr id="1136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95690"/>
              </p:ext>
            </p:extLst>
          </p:nvPr>
        </p:nvGraphicFramePr>
        <p:xfrm>
          <a:off x="2209799" y="3048000"/>
          <a:ext cx="3938179" cy="388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12800" imgH="203040" progId="Equation.3">
                  <p:embed/>
                </p:oleObj>
              </mc:Choice>
              <mc:Fallback>
                <p:oleObj name="Equation" r:id="rId2" imgW="1612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799" y="3048000"/>
                        <a:ext cx="3938179" cy="388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2601" y="2514600"/>
            <a:ext cx="589953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and B are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events </a:t>
            </a:r>
            <a:r>
              <a:rPr lang="en-US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and only if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96200" y="1447800"/>
            <a:ext cx="2209800" cy="2214265"/>
            <a:chOff x="6019800" y="609600"/>
            <a:chExt cx="2209800" cy="2214265"/>
          </a:xfrm>
        </p:grpSpPr>
        <p:sp>
          <p:nvSpPr>
            <p:cNvPr id="8" name="Rectangle 7"/>
            <p:cNvSpPr/>
            <p:nvPr/>
          </p:nvSpPr>
          <p:spPr>
            <a:xfrm>
              <a:off x="6019800" y="990600"/>
              <a:ext cx="2209800" cy="1828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400800" y="1219200"/>
              <a:ext cx="990600" cy="838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0" y="1654366"/>
              <a:ext cx="990600" cy="838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9800" y="15240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5600" y="23622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96200" y="6096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14" name="Oval 13"/>
            <p:cNvSpPr/>
            <p:nvPr/>
          </p:nvSpPr>
          <p:spPr>
            <a:xfrm rot="19277310">
              <a:off x="6822138" y="1733563"/>
              <a:ext cx="595032" cy="2675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36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119698"/>
              </p:ext>
            </p:extLst>
          </p:nvPr>
        </p:nvGraphicFramePr>
        <p:xfrm>
          <a:off x="7689851" y="3711575"/>
          <a:ext cx="2409317" cy="402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200" imgH="203040" progId="Equation.3">
                  <p:embed/>
                </p:oleObj>
              </mc:Choice>
              <mc:Fallback>
                <p:oleObj name="Equation" r:id="rId4" imgW="952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9851" y="3711575"/>
                        <a:ext cx="2409317" cy="4024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52600" y="3598862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05477" y="5120304"/>
            <a:ext cx="5410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A and B two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events ? </a:t>
            </a:r>
          </a:p>
        </p:txBody>
      </p:sp>
      <p:graphicFrame>
        <p:nvGraphicFramePr>
          <p:cNvPr id="1136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114000"/>
              </p:ext>
            </p:extLst>
          </p:nvPr>
        </p:nvGraphicFramePr>
        <p:xfrm>
          <a:off x="3030151" y="4097597"/>
          <a:ext cx="1742369" cy="409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203040" progId="Equation.3">
                  <p:embed/>
                </p:oleObj>
              </mc:Choice>
              <mc:Fallback>
                <p:oleObj name="Equation" r:id="rId6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151" y="4097597"/>
                        <a:ext cx="1742369" cy="4099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215937"/>
              </p:ext>
            </p:extLst>
          </p:nvPr>
        </p:nvGraphicFramePr>
        <p:xfrm>
          <a:off x="5314061" y="4114007"/>
          <a:ext cx="15382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203040" progId="Equation.3">
                  <p:embed/>
                </p:oleObj>
              </mc:Choice>
              <mc:Fallback>
                <p:oleObj name="Equation" r:id="rId8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061" y="4114007"/>
                        <a:ext cx="15382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83185"/>
              </p:ext>
            </p:extLst>
          </p:nvPr>
        </p:nvGraphicFramePr>
        <p:xfrm>
          <a:off x="3056713" y="4647207"/>
          <a:ext cx="2644775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600" imgH="203040" progId="Equation.3">
                  <p:embed/>
                </p:oleObj>
              </mc:Choice>
              <mc:Fallback>
                <p:oleObj name="Equation" r:id="rId10" imgW="1155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6713" y="4647207"/>
                        <a:ext cx="2644775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605935"/>
              </p:ext>
            </p:extLst>
          </p:nvPr>
        </p:nvGraphicFramePr>
        <p:xfrm>
          <a:off x="3349766" y="5708536"/>
          <a:ext cx="6022834" cy="39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628720" imgH="203040" progId="Equation.3">
                  <p:embed/>
                </p:oleObj>
              </mc:Choice>
              <mc:Fallback>
                <p:oleObj name="Equation" r:id="rId12" imgW="2628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766" y="5708536"/>
                        <a:ext cx="6022834" cy="399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314061" y="6165495"/>
            <a:ext cx="2286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Answer is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1886" y="4060884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5477" y="4575785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56917" y="4450331"/>
            <a:ext cx="340586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A and B mutually exclusive?                               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060201" y="5212637"/>
                <a:ext cx="369159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 No, since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)≠0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201" y="5212637"/>
                <a:ext cx="3691597" cy="738664"/>
              </a:xfrm>
              <a:prstGeom prst="rect">
                <a:avLst/>
              </a:prstGeom>
              <a:blipFill rotWithShape="0">
                <a:blip r:embed="rId15"/>
                <a:stretch>
                  <a:fillRect l="-660" t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7" grpId="0"/>
      <p:bldP spid="5" grpId="0"/>
      <p:bldP spid="15" grpId="0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2732" y="1845279"/>
            <a:ext cx="10032642" cy="16557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Random Experiment - Sample Space - Event – Probability.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Some types of events: rare event, impossible event, sure event, mutually exclusive events, independent events.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Rules of probability: 1) complement rule – 2) addition rule – 3) general addition rule – 4) multiplication rule and independence.</a:t>
            </a:r>
          </a:p>
          <a:p>
            <a:pPr marL="457200" indent="-457200" algn="l">
              <a:lnSpc>
                <a:spcPct val="200000"/>
              </a:lnSpc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Conditional probability and general multiplication rule.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5161" y="1111584"/>
            <a:ext cx="9736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Outline:</a:t>
            </a:r>
            <a:endParaRPr lang="en-US" sz="4800" b="1" dirty="0">
              <a:ln w="11430">
                <a:solidFill>
                  <a:srgbClr val="70AD47">
                    <a:lumMod val="75000"/>
                  </a:srgb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585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7213" y="1372489"/>
            <a:ext cx="5410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 A and B two independent events ? </a:t>
            </a: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566979"/>
              </p:ext>
            </p:extLst>
          </p:nvPr>
        </p:nvGraphicFramePr>
        <p:xfrm>
          <a:off x="2963862" y="655325"/>
          <a:ext cx="1666119" cy="384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03040" progId="Equation.3">
                  <p:embed/>
                </p:oleObj>
              </mc:Choice>
              <mc:Fallback>
                <p:oleObj name="Equation" r:id="rId2" imgW="685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862" y="655325"/>
                        <a:ext cx="1666119" cy="3844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823771"/>
              </p:ext>
            </p:extLst>
          </p:nvPr>
        </p:nvGraphicFramePr>
        <p:xfrm>
          <a:off x="5415497" y="645855"/>
          <a:ext cx="1755681" cy="413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03040" progId="Equation.3">
                  <p:embed/>
                </p:oleObj>
              </mc:Choice>
              <mc:Fallback>
                <p:oleObj name="Equation" r:id="rId4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5497" y="645855"/>
                        <a:ext cx="1755681" cy="4131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444597"/>
              </p:ext>
            </p:extLst>
          </p:nvPr>
        </p:nvGraphicFramePr>
        <p:xfrm>
          <a:off x="3200399" y="1852205"/>
          <a:ext cx="5836219" cy="39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65360" imgH="203040" progId="Equation.3">
                  <p:embed/>
                </p:oleObj>
              </mc:Choice>
              <mc:Fallback>
                <p:oleObj name="Equation" r:id="rId6" imgW="2565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399" y="1852205"/>
                        <a:ext cx="5836219" cy="396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52600" y="2902129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813213"/>
              </p:ext>
            </p:extLst>
          </p:nvPr>
        </p:nvGraphicFramePr>
        <p:xfrm>
          <a:off x="3079750" y="3257731"/>
          <a:ext cx="1335088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3920" imgH="393480" progId="Equation.3">
                  <p:embed/>
                </p:oleObj>
              </mc:Choice>
              <mc:Fallback>
                <p:oleObj name="Equation" r:id="rId8" imgW="583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0" y="3257731"/>
                        <a:ext cx="1335088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176307"/>
              </p:ext>
            </p:extLst>
          </p:nvPr>
        </p:nvGraphicFramePr>
        <p:xfrm>
          <a:off x="4800601" y="3248206"/>
          <a:ext cx="133508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3920" imgH="393480" progId="Equation.3">
                  <p:embed/>
                </p:oleObj>
              </mc:Choice>
              <mc:Fallback>
                <p:oleObj name="Equation" r:id="rId10" imgW="583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3248206"/>
                        <a:ext cx="1335087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893407"/>
              </p:ext>
            </p:extLst>
          </p:nvPr>
        </p:nvGraphicFramePr>
        <p:xfrm>
          <a:off x="2373313" y="5624918"/>
          <a:ext cx="4693693" cy="107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349360" imgH="609480" progId="Equation.3">
                  <p:embed/>
                </p:oleObj>
              </mc:Choice>
              <mc:Fallback>
                <p:oleObj name="Equation" r:id="rId12" imgW="23493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3313" y="5624918"/>
                        <a:ext cx="4693693" cy="107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00399" y="2899951"/>
            <a:ext cx="645305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 A and B are two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events; such that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1200" y="3968930"/>
            <a:ext cx="5205413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Find P(A and B) and name the rule?</a:t>
            </a:r>
          </a:p>
        </p:txBody>
      </p:sp>
      <p:graphicFrame>
        <p:nvGraphicFramePr>
          <p:cNvPr id="1146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98933"/>
              </p:ext>
            </p:extLst>
          </p:nvPr>
        </p:nvGraphicFramePr>
        <p:xfrm>
          <a:off x="2405968" y="4448646"/>
          <a:ext cx="4406674" cy="706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298600" imgH="393480" progId="Equation.3">
                  <p:embed/>
                </p:oleObj>
              </mc:Choice>
              <mc:Fallback>
                <p:oleObj name="Equation" r:id="rId14" imgW="229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968" y="4448646"/>
                        <a:ext cx="4406674" cy="706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981199" y="5142320"/>
            <a:ext cx="5256213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Find P(A or B) and name the rule?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7412" y="4505434"/>
            <a:ext cx="302999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 Multiplication rule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7412" y="5885239"/>
            <a:ext cx="32766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 General addition rule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22072" y="577478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74487" y="958066"/>
            <a:ext cx="2956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P(A and B) = 0.15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00613" y="2286444"/>
            <a:ext cx="2286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Answer is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50517" y="541698"/>
            <a:ext cx="340586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A and B mutually exclusive?                               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853801" y="1304004"/>
                <a:ext cx="369159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 No, since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)≠0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801" y="1304004"/>
                <a:ext cx="3691597" cy="738664"/>
              </a:xfrm>
              <a:prstGeom prst="rect">
                <a:avLst/>
              </a:prstGeom>
              <a:blipFill rotWithShape="0">
                <a:blip r:embed="rId19"/>
                <a:stretch>
                  <a:fillRect l="-660" t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46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6" grpId="0"/>
      <p:bldP spid="17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07674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Example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091069" y="1045222"/>
                <a:ext cx="8458200" cy="8309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Suppose that events E and F are independent,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𝐸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)=0.3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𝐹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)=0.6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. What is the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𝐸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𝑜𝑟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𝐹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)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069" y="1045222"/>
                <a:ext cx="8458200" cy="830997"/>
              </a:xfrm>
              <a:prstGeom prst="rect">
                <a:avLst/>
              </a:prstGeom>
              <a:blipFill>
                <a:blip r:embed="rId2"/>
                <a:stretch>
                  <a:fillRect l="-1081" t="-5839" b="-153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752600" y="1922982"/>
                <a:ext cx="950295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𝐸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 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𝑜𝑟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 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𝐹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𝐹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− </m:t>
                    </m:r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𝐸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 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𝑎𝑛𝑑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 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                    =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𝐹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∗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                   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  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.3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   +  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.6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itchFamily="18" charset="0"/>
                        </a:rPr>
                        <m:t>    −   .3   ∗  .6   =.72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22982"/>
                <a:ext cx="9502955" cy="1200329"/>
              </a:xfrm>
              <a:prstGeom prst="rect">
                <a:avLst/>
              </a:prstGeom>
              <a:blipFill>
                <a:blip r:embed="rId3"/>
                <a:stretch>
                  <a:fillRect l="-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0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81326" y="1306020"/>
                <a:ext cx="10609813" cy="12311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If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…, A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are independent events, then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and</m:t>
                    </m:r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and …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)=</m:t>
                    </m:r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  <m:r>
                      <a:rPr lang="en-US" sz="2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…</m:t>
                    </m:r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26" y="1306020"/>
                <a:ext cx="10609813" cy="1231106"/>
              </a:xfrm>
              <a:prstGeom prst="rect">
                <a:avLst/>
              </a:prstGeom>
              <a:blipFill rotWithShape="0">
                <a:blip r:embed="rId3"/>
                <a:stretch>
                  <a:fillRect l="-862" t="-3960" b="-113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752600" y="605106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general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2843473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87969"/>
              </p:ext>
            </p:extLst>
          </p:nvPr>
        </p:nvGraphicFramePr>
        <p:xfrm>
          <a:off x="2978150" y="3838538"/>
          <a:ext cx="1938044" cy="45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03040" progId="Equation.3">
                  <p:embed/>
                </p:oleObj>
              </mc:Choice>
              <mc:Fallback>
                <p:oleObj name="Equation" r:id="rId4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3838538"/>
                        <a:ext cx="1938044" cy="4560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604020"/>
              </p:ext>
            </p:extLst>
          </p:nvPr>
        </p:nvGraphicFramePr>
        <p:xfrm>
          <a:off x="3036560" y="4308985"/>
          <a:ext cx="1821223" cy="428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203040" progId="Equation.3">
                  <p:embed/>
                </p:oleObj>
              </mc:Choice>
              <mc:Fallback>
                <p:oleObj name="Equation" r:id="rId6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560" y="4308985"/>
                        <a:ext cx="1821223" cy="4285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1199" y="3376873"/>
            <a:ext cx="71267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  A, B, and C be three </a:t>
            </a:r>
            <a:r>
              <a:rPr lang="en-US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events such that 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611838"/>
              </p:ext>
            </p:extLst>
          </p:nvPr>
        </p:nvGraphicFramePr>
        <p:xfrm>
          <a:off x="1131405" y="5846408"/>
          <a:ext cx="9909656" cy="39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62160" imgH="203040" progId="Equation.3">
                  <p:embed/>
                </p:oleObj>
              </mc:Choice>
              <mc:Fallback>
                <p:oleObj name="Equation" r:id="rId8" imgW="3962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405" y="5846408"/>
                        <a:ext cx="9909656" cy="397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81200" y="5314657"/>
            <a:ext cx="3091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P(A and B and C).</a:t>
            </a: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682409"/>
              </p:ext>
            </p:extLst>
          </p:nvPr>
        </p:nvGraphicFramePr>
        <p:xfrm>
          <a:off x="3036560" y="4857901"/>
          <a:ext cx="2012024" cy="42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9160" imgH="203040" progId="Equation.3">
                  <p:embed/>
                </p:oleObj>
              </mc:Choice>
              <mc:Fallback>
                <p:oleObj name="Equation" r:id="rId10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560" y="4857901"/>
                        <a:ext cx="2012024" cy="425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277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00394" y="546893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1507" y="531504"/>
            <a:ext cx="84582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Bowling: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Suppose that Ralph gets a strike when bowling 30% of the time.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57325" y="1391834"/>
            <a:ext cx="83820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that Ralph gets two strikes in row?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3524" y="2631748"/>
            <a:ext cx="921026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that Ralph gets a turkey (three strikes in row)?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213305" y="2011791"/>
                <a:ext cx="97469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𝑡𝑤𝑜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𝑠𝑡𝑟𝑖𝑘𝑒𝑠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𝑖𝑛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𝑟𝑜𝑤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𝑠𝑡𝑟𝑖𝑘𝑒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𝑎𝑛𝑑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𝑠𝑡𝑟𝑖𝑘𝑒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 = .3∗.3=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.3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=0.09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305" y="2011791"/>
                <a:ext cx="9746975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203367" y="3217037"/>
                <a:ext cx="9870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𝑡𝑢𝑟𝑘𝑒𝑦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𝑠𝑡𝑟𝑖𝑘𝑒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𝑎𝑛𝑑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𝑠𝑡𝑟𝑖𝑘𝑒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𝑎𝑛𝑑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𝑠𝑡𝑟𝑖𝑘𝑒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=.3∗.3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∗ .3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.3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0.027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67" y="3217037"/>
                <a:ext cx="9870573" cy="461665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3D08A2A-32A3-4DD2-ABE4-D9E3E06C87DF}"/>
              </a:ext>
            </a:extLst>
          </p:cNvPr>
          <p:cNvSpPr txBox="1"/>
          <p:nvPr/>
        </p:nvSpPr>
        <p:spPr>
          <a:xfrm>
            <a:off x="1568312" y="3861367"/>
            <a:ext cx="8534400" cy="120032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(c) When events are independent, their complements are independent as well. Use this result to determine the probability that Ralph gets a turkey but fails to get a clover (four strikes in a row) 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209D8-380C-44B3-BF3C-2A5378B109F7}"/>
                  </a:ext>
                </a:extLst>
              </p:cNvPr>
              <p:cNvSpPr/>
              <p:nvPr/>
            </p:nvSpPr>
            <p:spPr>
              <a:xfrm>
                <a:off x="135563" y="5089221"/>
                <a:ext cx="11728173" cy="11918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𝑠𝑡𝑟𝑖𝑘𝑒𝑠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𝑓𝑜𝑙𝑙𝑜𝑤𝑒𝑑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𝑏𝑦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𝑛𝑜𝑛𝑠𝑡𝑟𝑖𝑘𝑒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𝑠𝑡𝑟𝑖𝑘𝑒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𝑎𝑛𝑑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𝑠𝑡𝑟𝑖𝑘𝑒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𝑎𝑛𝑑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𝑠𝑡𝑟𝑖𝑘𝑒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𝑎𝑛𝑑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𝑛𝑜𝑛𝑠𝑡𝑟𝑖𝑘𝑒</m:t>
                          </m:r>
                        </m:e>
                      </m:d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.3∗.3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∗ .3∗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1−.3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=.027∗.7=.0189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209D8-380C-44B3-BF3C-2A5378B10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63" y="5089221"/>
                <a:ext cx="11728173" cy="11918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40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/>
      <p:bldP spid="21" grpId="0"/>
      <p:bldP spid="1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762000"/>
            <a:ext cx="84582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Life Expectancy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probability that a randomly selected 40-year-old male will live to be 41 years old is 0.99757, according to the National Vital Statistics.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2377565"/>
            <a:ext cx="82296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that two randomly selected 40-year-old male will live to be 41 years old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4447088"/>
            <a:ext cx="81534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that five randomly selected 40-year-old male will live to be 41 years old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6999" y="3560993"/>
            <a:ext cx="7288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P(two males will live to 41 years) = (0.99757)</a:t>
            </a:r>
            <a:r>
              <a:rPr lang="en-US" sz="2400" baseline="5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0.99515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667000" y="5471682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P(five males will live to 41 years) = (0.99757)</a:t>
            </a:r>
            <a:r>
              <a:rPr lang="en-US" sz="2400" baseline="52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0.98791</a:t>
            </a:r>
          </a:p>
        </p:txBody>
      </p:sp>
    </p:spTree>
    <p:extLst>
      <p:ext uri="{BB962C8B-B14F-4D97-AF65-F5344CB8AC3E}">
        <p14:creationId xmlns:p14="http://schemas.microsoft.com/office/powerpoint/2010/main" val="7121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152401"/>
            <a:ext cx="5504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2. Conditional 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914400"/>
            <a:ext cx="81534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Probability of  A given B is the probability that A occurs given that event B has occurred. It is denoted by P(A|B).</a:t>
            </a:r>
          </a:p>
        </p:txBody>
      </p:sp>
      <p:graphicFrame>
        <p:nvGraphicFramePr>
          <p:cNvPr id="1136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892643"/>
              </p:ext>
            </p:extLst>
          </p:nvPr>
        </p:nvGraphicFramePr>
        <p:xfrm>
          <a:off x="2233422" y="1953158"/>
          <a:ext cx="35067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440" imgH="419040" progId="Equation.3">
                  <p:embed/>
                </p:oleObj>
              </mc:Choice>
              <mc:Fallback>
                <p:oleObj name="Equation" r:id="rId2" imgW="13334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422" y="1953158"/>
                        <a:ext cx="3506787" cy="863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098097"/>
              </p:ext>
            </p:extLst>
          </p:nvPr>
        </p:nvGraphicFramePr>
        <p:xfrm>
          <a:off x="2286000" y="5474595"/>
          <a:ext cx="3585675" cy="874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46040" imgH="419040" progId="Equation.3">
                  <p:embed/>
                </p:oleObj>
              </mc:Choice>
              <mc:Fallback>
                <p:oleObj name="Equation" r:id="rId4" imgW="13460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474595"/>
                        <a:ext cx="3585675" cy="874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38682" y="4253230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if P(B) &gt; 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8682" y="5681107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if P(A) &gt; 0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601407"/>
              </p:ext>
            </p:extLst>
          </p:nvPr>
        </p:nvGraphicFramePr>
        <p:xfrm>
          <a:off x="3475586" y="2922358"/>
          <a:ext cx="2630112" cy="94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06360" imgH="431640" progId="Equation.3">
                  <p:embed/>
                </p:oleObj>
              </mc:Choice>
              <mc:Fallback>
                <p:oleObj name="Equation" r:id="rId6" imgW="12063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75586" y="2922358"/>
                        <a:ext cx="2630112" cy="941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231165"/>
              </p:ext>
            </p:extLst>
          </p:nvPr>
        </p:nvGraphicFramePr>
        <p:xfrm>
          <a:off x="2402713" y="4054202"/>
          <a:ext cx="3040799" cy="955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33440" imgH="419040" progId="Equation.3">
                  <p:embed/>
                </p:oleObj>
              </mc:Choice>
              <mc:Fallback>
                <p:oleObj name="Equation" r:id="rId8" imgW="13334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02713" y="4054202"/>
                        <a:ext cx="3040799" cy="955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7827135" y="2003286"/>
            <a:ext cx="2209800" cy="1828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08135" y="2231886"/>
            <a:ext cx="9906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65335" y="2667052"/>
            <a:ext cx="990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27135" y="2536686"/>
            <a:ext cx="45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12935" y="3374886"/>
            <a:ext cx="45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03535" y="1622286"/>
            <a:ext cx="45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" name="Oval 16"/>
          <p:cNvSpPr/>
          <p:nvPr/>
        </p:nvSpPr>
        <p:spPr>
          <a:xfrm rot="19277310">
            <a:off x="8629473" y="2746249"/>
            <a:ext cx="595032" cy="2675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041991" y="2305853"/>
            <a:ext cx="13807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and B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970135" y="2729690"/>
            <a:ext cx="1639594" cy="87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74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 animBg="1"/>
      <p:bldP spid="12" grpId="0" animBg="1"/>
      <p:bldP spid="14" grpId="0"/>
      <p:bldP spid="16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729" y="381000"/>
            <a:ext cx="158227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31861"/>
              </p:ext>
            </p:extLst>
          </p:nvPr>
        </p:nvGraphicFramePr>
        <p:xfrm>
          <a:off x="3577887" y="385046"/>
          <a:ext cx="1962315" cy="461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2840" imgH="203040" progId="Equation.3">
                  <p:embed/>
                </p:oleObj>
              </mc:Choice>
              <mc:Fallback>
                <p:oleObj name="Equation" r:id="rId2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887" y="385046"/>
                        <a:ext cx="1962315" cy="461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049759"/>
              </p:ext>
            </p:extLst>
          </p:nvPr>
        </p:nvGraphicFramePr>
        <p:xfrm>
          <a:off x="5626680" y="357231"/>
          <a:ext cx="2005460" cy="47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203040" progId="Equation.3">
                  <p:embed/>
                </p:oleObj>
              </mc:Choice>
              <mc:Fallback>
                <p:oleObj name="Equation" r:id="rId4" imgW="672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680" y="357231"/>
                        <a:ext cx="2005460" cy="4718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01558"/>
              </p:ext>
            </p:extLst>
          </p:nvPr>
        </p:nvGraphicFramePr>
        <p:xfrm>
          <a:off x="8317940" y="389833"/>
          <a:ext cx="3175563" cy="467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203040" progId="Equation.3">
                  <p:embed/>
                </p:oleObj>
              </mc:Choice>
              <mc:Fallback>
                <p:oleObj name="Equation" r:id="rId6" imgW="1079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7940" y="389833"/>
                        <a:ext cx="3175563" cy="4673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355553"/>
              </p:ext>
            </p:extLst>
          </p:nvPr>
        </p:nvGraphicFramePr>
        <p:xfrm>
          <a:off x="3709117" y="1792693"/>
          <a:ext cx="5232016" cy="873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68480" imgH="419040" progId="Equation.3">
                  <p:embed/>
                </p:oleObj>
              </mc:Choice>
              <mc:Fallback>
                <p:oleObj name="Equation" r:id="rId8" imgW="1968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117" y="1792693"/>
                        <a:ext cx="5232016" cy="873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670788"/>
              </p:ext>
            </p:extLst>
          </p:nvPr>
        </p:nvGraphicFramePr>
        <p:xfrm>
          <a:off x="3708400" y="3095625"/>
          <a:ext cx="52355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68480" imgH="419040" progId="Equation.3">
                  <p:embed/>
                </p:oleObj>
              </mc:Choice>
              <mc:Fallback>
                <p:oleObj name="Equation" r:id="rId10" imgW="1968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095625"/>
                        <a:ext cx="5235575" cy="873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52600" y="4399159"/>
            <a:ext cx="609600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Remark :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A and B are independent, then</a:t>
            </a:r>
          </a:p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12084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849811"/>
              </p:ext>
            </p:extLst>
          </p:nvPr>
        </p:nvGraphicFramePr>
        <p:xfrm>
          <a:off x="3933826" y="5351929"/>
          <a:ext cx="2353671" cy="50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7000" imgH="253800" progId="Equation.3">
                  <p:embed/>
                </p:oleObj>
              </mc:Choice>
              <mc:Fallback>
                <p:oleObj name="Equation" r:id="rId12" imgW="927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6" y="5351929"/>
                        <a:ext cx="2353671" cy="5063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3715"/>
              </p:ext>
            </p:extLst>
          </p:nvPr>
        </p:nvGraphicFramePr>
        <p:xfrm>
          <a:off x="3962401" y="5936091"/>
          <a:ext cx="2347517" cy="5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27000" imgH="253800" progId="Equation.3">
                  <p:embed/>
                </p:oleObj>
              </mc:Choice>
              <mc:Fallback>
                <p:oleObj name="Equation" r:id="rId14" imgW="927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1" y="5936091"/>
                        <a:ext cx="2347517" cy="505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88038" y="3850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999568"/>
            <a:ext cx="34868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P(A|B) and P(B|A).</a:t>
            </a:r>
          </a:p>
        </p:txBody>
      </p:sp>
    </p:spTree>
    <p:extLst>
      <p:ext uri="{BB962C8B-B14F-4D97-AF65-F5344CB8AC3E}">
        <p14:creationId xmlns:p14="http://schemas.microsoft.com/office/powerpoint/2010/main" val="6443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729" y="381000"/>
            <a:ext cx="158227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7078" y="427166"/>
            <a:ext cx="85315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100 students were surveyed for their major and the numbers are given in the following 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two-way frequency table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1A85AB7-CF70-409A-97FA-0FCF02DD0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249842"/>
              </p:ext>
            </p:extLst>
          </p:nvPr>
        </p:nvGraphicFramePr>
        <p:xfrm>
          <a:off x="1778000" y="1443961"/>
          <a:ext cx="9357360" cy="1828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367455048"/>
                    </a:ext>
                  </a:extLst>
                </a:gridCol>
                <a:gridCol w="1609344">
                  <a:extLst>
                    <a:ext uri="{9D8B030D-6E8A-4147-A177-3AD203B41FA5}">
                      <a16:colId xmlns:a16="http://schemas.microsoft.com/office/drawing/2014/main" val="2653307316"/>
                    </a:ext>
                  </a:extLst>
                </a:gridCol>
                <a:gridCol w="1871472">
                  <a:extLst>
                    <a:ext uri="{9D8B030D-6E8A-4147-A177-3AD203B41FA5}">
                      <a16:colId xmlns:a16="http://schemas.microsoft.com/office/drawing/2014/main" val="618587310"/>
                    </a:ext>
                  </a:extLst>
                </a:gridCol>
                <a:gridCol w="1871472">
                  <a:extLst>
                    <a:ext uri="{9D8B030D-6E8A-4147-A177-3AD203B41FA5}">
                      <a16:colId xmlns:a16="http://schemas.microsoft.com/office/drawing/2014/main" val="2506164232"/>
                    </a:ext>
                  </a:extLst>
                </a:gridCol>
                <a:gridCol w="1871472">
                  <a:extLst>
                    <a:ext uri="{9D8B030D-6E8A-4147-A177-3AD203B41FA5}">
                      <a16:colId xmlns:a16="http://schemas.microsoft.com/office/drawing/2014/main" val="3668416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Gender\Major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Biology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Math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Nursing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881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Female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379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Male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361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20345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EAF0A9E-80D5-42CA-AB87-8FEA4F588BE8}"/>
              </a:ext>
            </a:extLst>
          </p:cNvPr>
          <p:cNvSpPr txBox="1"/>
          <p:nvPr/>
        </p:nvSpPr>
        <p:spPr>
          <a:xfrm>
            <a:off x="932328" y="3537734"/>
            <a:ext cx="107262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one student is selected at random from that group of students.</a:t>
            </a:r>
          </a:p>
          <a:p>
            <a:pPr marL="457200" indent="-457200">
              <a:buFontTx/>
              <a:buAutoNum type="arabicParenR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probability that the student is female? 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P(F)=60/100=0.6</a:t>
            </a:r>
          </a:p>
          <a:p>
            <a:pPr marL="457200" indent="-457200">
              <a:buFontTx/>
              <a:buAutoNum type="arabicParenR" startAt="2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probability that student is majoring in nursing?    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P(N)=55/100=0.55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What is the probability that the student is a female who has a nursing major?</a:t>
            </a: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P(F and N)=39/100=0.39</a:t>
            </a:r>
          </a:p>
        </p:txBody>
      </p:sp>
    </p:spTree>
    <p:extLst>
      <p:ext uri="{BB962C8B-B14F-4D97-AF65-F5344CB8AC3E}">
        <p14:creationId xmlns:p14="http://schemas.microsoft.com/office/powerpoint/2010/main" val="281903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EAF0A9E-80D5-42CA-AB87-8FEA4F588BE8}"/>
              </a:ext>
            </a:extLst>
          </p:cNvPr>
          <p:cNvSpPr txBox="1"/>
          <p:nvPr/>
        </p:nvSpPr>
        <p:spPr>
          <a:xfrm>
            <a:off x="1313245" y="2176083"/>
            <a:ext cx="10302454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one student is selected at random from that group of students.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 startAt="4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student that was selected at random is a female, what is the probability that she is majoring in nursing?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F)=39/60=.65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 startAt="5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the student that was selected at random is majoring in nursing, what is the probability that the student is a female?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P(F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N)=39/55=.71</a:t>
            </a: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0574AA54-F4D5-41EA-820D-0EE3E886A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206825"/>
              </p:ext>
            </p:extLst>
          </p:nvPr>
        </p:nvGraphicFramePr>
        <p:xfrm>
          <a:off x="1313245" y="462886"/>
          <a:ext cx="9357360" cy="1828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367455048"/>
                    </a:ext>
                  </a:extLst>
                </a:gridCol>
                <a:gridCol w="1609344">
                  <a:extLst>
                    <a:ext uri="{9D8B030D-6E8A-4147-A177-3AD203B41FA5}">
                      <a16:colId xmlns:a16="http://schemas.microsoft.com/office/drawing/2014/main" val="2653307316"/>
                    </a:ext>
                  </a:extLst>
                </a:gridCol>
                <a:gridCol w="1871472">
                  <a:extLst>
                    <a:ext uri="{9D8B030D-6E8A-4147-A177-3AD203B41FA5}">
                      <a16:colId xmlns:a16="http://schemas.microsoft.com/office/drawing/2014/main" val="618587310"/>
                    </a:ext>
                  </a:extLst>
                </a:gridCol>
                <a:gridCol w="1871472">
                  <a:extLst>
                    <a:ext uri="{9D8B030D-6E8A-4147-A177-3AD203B41FA5}">
                      <a16:colId xmlns:a16="http://schemas.microsoft.com/office/drawing/2014/main" val="2506164232"/>
                    </a:ext>
                  </a:extLst>
                </a:gridCol>
                <a:gridCol w="1871472">
                  <a:extLst>
                    <a:ext uri="{9D8B030D-6E8A-4147-A177-3AD203B41FA5}">
                      <a16:colId xmlns:a16="http://schemas.microsoft.com/office/drawing/2014/main" val="3668416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Gender\Major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Biology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Math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Nursing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881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Female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379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Male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361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203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5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431472"/>
            <a:ext cx="5616761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3.  General Multiplication Rule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666" name="Object 3"/>
              <p:cNvSpPr txBox="1"/>
              <p:nvPr/>
            </p:nvSpPr>
            <p:spPr bwMode="auto">
              <a:xfrm>
                <a:off x="3331936" y="1687333"/>
                <a:ext cx="3938588" cy="3889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)∗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   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&amp;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13666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1936" y="1687333"/>
                <a:ext cx="3938588" cy="388938"/>
              </a:xfrm>
              <a:prstGeom prst="rect">
                <a:avLst/>
              </a:prstGeom>
              <a:blipFill>
                <a:blip r:embed="rId2"/>
                <a:stretch>
                  <a:fillRect l="-464" b="-145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732858" y="1142814"/>
            <a:ext cx="589953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and B have general relationship</a:t>
            </a:r>
            <a:endParaRPr lang="en-US" sz="24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94509" y="670293"/>
            <a:ext cx="2209800" cy="2214265"/>
            <a:chOff x="6019800" y="609600"/>
            <a:chExt cx="2209800" cy="2214265"/>
          </a:xfrm>
        </p:grpSpPr>
        <p:sp>
          <p:nvSpPr>
            <p:cNvPr id="8" name="Rectangle 7"/>
            <p:cNvSpPr/>
            <p:nvPr/>
          </p:nvSpPr>
          <p:spPr>
            <a:xfrm>
              <a:off x="6019800" y="990600"/>
              <a:ext cx="2209800" cy="1828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400800" y="1219200"/>
              <a:ext cx="990600" cy="838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0" y="1654366"/>
              <a:ext cx="990600" cy="838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9800" y="15240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5600" y="23622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96200" y="60960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14" name="Oval 13"/>
            <p:cNvSpPr/>
            <p:nvPr/>
          </p:nvSpPr>
          <p:spPr>
            <a:xfrm rot="19277310">
              <a:off x="6822138" y="1733563"/>
              <a:ext cx="595032" cy="2675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23257" y="3096982"/>
            <a:ext cx="173082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9443" y="3764918"/>
            <a:ext cx="5410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Are A and B two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events?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674" name="Object 10"/>
              <p:cNvSpPr txBox="1"/>
              <p:nvPr/>
            </p:nvSpPr>
            <p:spPr bwMode="auto">
              <a:xfrm>
                <a:off x="2793951" y="3091157"/>
                <a:ext cx="8697686" cy="64311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0.1</m:t>
                    </m:r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0.5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)=0.0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13674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3951" y="3091157"/>
                <a:ext cx="8697686" cy="643119"/>
              </a:xfrm>
              <a:prstGeom prst="rect">
                <a:avLst/>
              </a:prstGeom>
              <a:blipFill>
                <a:blip r:embed="rId3"/>
                <a:stretch>
                  <a:fillRect l="-1051" t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676" name="Object 12"/>
              <p:cNvSpPr txBox="1"/>
              <p:nvPr/>
            </p:nvSpPr>
            <p:spPr bwMode="auto">
              <a:xfrm>
                <a:off x="3655573" y="4206797"/>
                <a:ext cx="6022975" cy="3984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0.1 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0.01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676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5573" y="4206797"/>
                <a:ext cx="6022975" cy="398463"/>
              </a:xfrm>
              <a:prstGeom prst="rect">
                <a:avLst/>
              </a:prstGeom>
              <a:blipFill>
                <a:blip r:embed="rId4"/>
                <a:stretch>
                  <a:fillRect l="-304" b="-3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5301230" y="4682234"/>
            <a:ext cx="2286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Answer is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3">
                <a:extLst>
                  <a:ext uri="{FF2B5EF4-FFF2-40B4-BE49-F238E27FC236}">
                    <a16:creationId xmlns:a16="http://schemas.microsoft.com/office/drawing/2014/main" id="{A9BC4A73-B944-41D4-AEF7-2B33CA70706C}"/>
                  </a:ext>
                </a:extLst>
              </p:cNvPr>
              <p:cNvSpPr txBox="1"/>
              <p:nvPr/>
            </p:nvSpPr>
            <p:spPr bwMode="auto">
              <a:xfrm>
                <a:off x="3351797" y="2459256"/>
                <a:ext cx="3938588" cy="3889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)∗</m:t>
                    </m:r>
                    <m:r>
                      <m:rPr>
                        <m:sty m:val="p"/>
                      </m:rP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0" name="Object 3">
                <a:extLst>
                  <a:ext uri="{FF2B5EF4-FFF2-40B4-BE49-F238E27FC236}">
                    <a16:creationId xmlns:a16="http://schemas.microsoft.com/office/drawing/2014/main" id="{A9BC4A73-B944-41D4-AEF7-2B33CA707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1797" y="2459256"/>
                <a:ext cx="3938588" cy="388938"/>
              </a:xfrm>
              <a:prstGeom prst="rect">
                <a:avLst/>
              </a:prstGeom>
              <a:blipFill>
                <a:blip r:embed="rId5"/>
                <a:stretch>
                  <a:fillRect l="-464" b="-3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29BD556E-FD6C-49D9-9AC7-205F2D223679}"/>
              </a:ext>
            </a:extLst>
          </p:cNvPr>
          <p:cNvSpPr txBox="1"/>
          <p:nvPr/>
        </p:nvSpPr>
        <p:spPr>
          <a:xfrm>
            <a:off x="1529443" y="5143899"/>
            <a:ext cx="5410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Find P(A and B).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12">
                <a:extLst>
                  <a:ext uri="{FF2B5EF4-FFF2-40B4-BE49-F238E27FC236}">
                    <a16:creationId xmlns:a16="http://schemas.microsoft.com/office/drawing/2014/main" id="{4C4258E9-844F-42F6-A7DA-FD3DE4FF2788}"/>
                  </a:ext>
                </a:extLst>
              </p:cNvPr>
              <p:cNvSpPr txBox="1"/>
              <p:nvPr/>
            </p:nvSpPr>
            <p:spPr bwMode="auto">
              <a:xfrm>
                <a:off x="3557334" y="5695483"/>
                <a:ext cx="6326895" cy="44872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=0.5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sz="2400" dirty="0"/>
                  <a:t> 0.01=0.005.</a:t>
                </a:r>
              </a:p>
            </p:txBody>
          </p:sp>
        </mc:Choice>
        <mc:Fallback xmlns="">
          <p:sp>
            <p:nvSpPr>
              <p:cNvPr id="40" name="Object 12">
                <a:extLst>
                  <a:ext uri="{FF2B5EF4-FFF2-40B4-BE49-F238E27FC236}">
                    <a16:creationId xmlns:a16="http://schemas.microsoft.com/office/drawing/2014/main" id="{4C4258E9-844F-42F6-A7DA-FD3DE4FF2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7334" y="5695483"/>
                <a:ext cx="6326895" cy="448720"/>
              </a:xfrm>
              <a:prstGeom prst="rect">
                <a:avLst/>
              </a:prstGeom>
              <a:blipFill>
                <a:blip r:embed="rId6"/>
                <a:stretch>
                  <a:fillRect l="-289" t="-10811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2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113674" grpId="0"/>
      <p:bldP spid="113676" grpId="0"/>
      <p:bldP spid="27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599" y="304800"/>
            <a:ext cx="3669407" cy="538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Random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895291"/>
            <a:ext cx="8229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an experiment where the outcomes are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known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advance but we cannot tell which one will occur next time we carry out the experiment.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599" y="4495488"/>
            <a:ext cx="3424708" cy="538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Sample space ( S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599" y="5085978"/>
            <a:ext cx="5486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the set of all possible outcomes.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0049" y="2052504"/>
            <a:ext cx="2972398" cy="3136054"/>
            <a:chOff x="8280690" y="1258796"/>
            <a:chExt cx="2972398" cy="3136054"/>
          </a:xfrm>
        </p:grpSpPr>
        <p:sp>
          <p:nvSpPr>
            <p:cNvPr id="25" name="Rectangle 24"/>
            <p:cNvSpPr/>
            <p:nvPr/>
          </p:nvSpPr>
          <p:spPr>
            <a:xfrm>
              <a:off x="8786391" y="1584660"/>
              <a:ext cx="2391618" cy="1722893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7800" y="1930181"/>
              <a:ext cx="1828800" cy="94297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658100" y="2855967"/>
              <a:ext cx="1594988" cy="15388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Tail (T)</a:t>
              </a:r>
            </a:p>
            <a:p>
              <a:pPr algn="ctr"/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80690" y="1258796"/>
              <a:ext cx="20553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Head (H)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10951" y="2362763"/>
            <a:ext cx="3031958" cy="2672110"/>
            <a:chOff x="8566484" y="3387263"/>
            <a:chExt cx="3031958" cy="2672110"/>
          </a:xfrm>
        </p:grpSpPr>
        <p:sp>
          <p:nvSpPr>
            <p:cNvPr id="26" name="Rectangle 25"/>
            <p:cNvSpPr/>
            <p:nvPr/>
          </p:nvSpPr>
          <p:spPr>
            <a:xfrm>
              <a:off x="8566484" y="3387263"/>
              <a:ext cx="3031958" cy="267211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2177" y="3430947"/>
              <a:ext cx="1543050" cy="123444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900702" y="4648874"/>
              <a:ext cx="2286000" cy="1277112"/>
              <a:chOff x="9067800" y="3553230"/>
              <a:chExt cx="2286000" cy="1277112"/>
            </a:xfrm>
          </p:grpSpPr>
          <p:pic>
            <p:nvPicPr>
              <p:cNvPr id="16" name="Picture 15"/>
              <p:cNvPicPr preferRelativeResize="0">
                <a:picLocks/>
              </p:cNvPicPr>
              <p:nvPr/>
            </p:nvPicPr>
            <p:blipFill rotWithShape="1">
              <a:blip r:embed="rId4"/>
              <a:srcRect r="-2135" b="62744"/>
              <a:stretch/>
            </p:blipFill>
            <p:spPr>
              <a:xfrm>
                <a:off x="9067800" y="3553230"/>
                <a:ext cx="2286000" cy="64008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 preferRelativeResize="0">
                <a:picLocks/>
              </p:cNvPicPr>
              <p:nvPr/>
            </p:nvPicPr>
            <p:blipFill rotWithShape="1">
              <a:blip r:embed="rId4"/>
              <a:srcRect t="48242" b="10943"/>
              <a:stretch/>
            </p:blipFill>
            <p:spPr>
              <a:xfrm>
                <a:off x="9067800" y="4190262"/>
                <a:ext cx="2286000" cy="640080"/>
              </a:xfrm>
              <a:prstGeom prst="rect">
                <a:avLst/>
              </a:prstGeom>
            </p:spPr>
          </p:pic>
        </p:grpSp>
      </p:grpSp>
      <p:sp>
        <p:nvSpPr>
          <p:cNvPr id="27" name="Rectangle 26"/>
          <p:cNvSpPr/>
          <p:nvPr/>
        </p:nvSpPr>
        <p:spPr>
          <a:xfrm>
            <a:off x="1688157" y="5679639"/>
            <a:ext cx="26068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S={H ,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T}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61980" y="5566101"/>
            <a:ext cx="433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S={1,2,3,4,5,6}</a:t>
            </a:r>
          </a:p>
        </p:txBody>
      </p:sp>
    </p:spTree>
    <p:extLst>
      <p:ext uri="{BB962C8B-B14F-4D97-AF65-F5344CB8AC3E}">
        <p14:creationId xmlns:p14="http://schemas.microsoft.com/office/powerpoint/2010/main" val="9119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82341" y="442931"/>
            <a:ext cx="10569175" cy="677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Example: A box contains 3 red balls, 3 black balls and 4 blue balls.</a:t>
            </a:r>
          </a:p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If two balls are selected at random </a:t>
            </a:r>
            <a:r>
              <a:rPr lang="en-US" sz="3100" b="1" dirty="0">
                <a:latin typeface="+mj-lt"/>
                <a:cs typeface="Times New Roman" panose="02020603050405020304" pitchFamily="18" charset="0"/>
              </a:rPr>
              <a:t>with replacement</a:t>
            </a:r>
            <a:r>
              <a:rPr lang="en-US" sz="3100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find the probability that:</a:t>
            </a:r>
          </a:p>
          <a:p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Both are blue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The first is blue and the second is red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The first is red and the second is black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9FBB1-65AB-4920-9946-0271119DCF99}"/>
                  </a:ext>
                </a:extLst>
              </p:cNvPr>
              <p:cNvSpPr txBox="1"/>
              <p:nvPr/>
            </p:nvSpPr>
            <p:spPr>
              <a:xfrm>
                <a:off x="306998" y="2938860"/>
                <a:ext cx="7924939" cy="84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2)=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1)∗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2)=(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)∗(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)=.1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9FBB1-65AB-4920-9946-0271119DC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98" y="2938860"/>
                <a:ext cx="7924939" cy="8426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D6D204E-5FA0-4983-B209-139A5CC7B739}"/>
              </a:ext>
            </a:extLst>
          </p:cNvPr>
          <p:cNvGrpSpPr/>
          <p:nvPr/>
        </p:nvGrpSpPr>
        <p:grpSpPr>
          <a:xfrm>
            <a:off x="8217296" y="1559374"/>
            <a:ext cx="3295650" cy="2181225"/>
            <a:chOff x="6629400" y="2647950"/>
            <a:chExt cx="3295650" cy="2181225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4C5D013F-E03E-4E2D-90DF-3E2B10E73FFE}"/>
                </a:ext>
              </a:extLst>
            </p:cNvPr>
            <p:cNvSpPr/>
            <p:nvPr/>
          </p:nvSpPr>
          <p:spPr>
            <a:xfrm>
              <a:off x="6629400" y="2647950"/>
              <a:ext cx="3295650" cy="2181225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599599-4D08-4927-998A-41D2C6D8041E}"/>
                </a:ext>
              </a:extLst>
            </p:cNvPr>
            <p:cNvSpPr/>
            <p:nvPr/>
          </p:nvSpPr>
          <p:spPr>
            <a:xfrm>
              <a:off x="8896313" y="4308205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EBB5A2-98D8-41A8-A2FF-EF754E438C27}"/>
                </a:ext>
              </a:extLst>
            </p:cNvPr>
            <p:cNvSpPr/>
            <p:nvPr/>
          </p:nvSpPr>
          <p:spPr>
            <a:xfrm>
              <a:off x="7473375" y="3776240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F03868-0F4A-492A-A729-84B23FA4D2F2}"/>
                </a:ext>
              </a:extLst>
            </p:cNvPr>
            <p:cNvSpPr/>
            <p:nvPr/>
          </p:nvSpPr>
          <p:spPr>
            <a:xfrm>
              <a:off x="9159947" y="3770268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9AB0EC-8DEC-4CD3-B3AB-2582D2A57A59}"/>
                </a:ext>
              </a:extLst>
            </p:cNvPr>
            <p:cNvSpPr/>
            <p:nvPr/>
          </p:nvSpPr>
          <p:spPr>
            <a:xfrm>
              <a:off x="7911928" y="4304203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C319FB-960F-4845-BCD9-E601C10B2AD8}"/>
                </a:ext>
              </a:extLst>
            </p:cNvPr>
            <p:cNvSpPr/>
            <p:nvPr/>
          </p:nvSpPr>
          <p:spPr>
            <a:xfrm>
              <a:off x="6797125" y="3781225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88574C-AFB0-4D46-8E94-FAA8B3156A84}"/>
                </a:ext>
              </a:extLst>
            </p:cNvPr>
            <p:cNvSpPr/>
            <p:nvPr/>
          </p:nvSpPr>
          <p:spPr>
            <a:xfrm>
              <a:off x="8635474" y="3801069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019E9-913A-439A-BD57-A23542E75499}"/>
                </a:ext>
              </a:extLst>
            </p:cNvPr>
            <p:cNvSpPr/>
            <p:nvPr/>
          </p:nvSpPr>
          <p:spPr>
            <a:xfrm>
              <a:off x="7412037" y="4337857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AB78B1-1D35-4DA6-B1A2-EA234F1B97CC}"/>
                </a:ext>
              </a:extLst>
            </p:cNvPr>
            <p:cNvSpPr/>
            <p:nvPr/>
          </p:nvSpPr>
          <p:spPr>
            <a:xfrm>
              <a:off x="6666412" y="4328061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CFB97A-5C95-4F1C-935F-05C2C46D2DEE}"/>
                </a:ext>
              </a:extLst>
            </p:cNvPr>
            <p:cNvSpPr/>
            <p:nvPr/>
          </p:nvSpPr>
          <p:spPr>
            <a:xfrm>
              <a:off x="8058080" y="3770269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5A54C6-8DDC-4DB0-B62C-0EABD69F734F}"/>
                </a:ext>
              </a:extLst>
            </p:cNvPr>
            <p:cNvSpPr/>
            <p:nvPr/>
          </p:nvSpPr>
          <p:spPr>
            <a:xfrm>
              <a:off x="8405610" y="4265083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BB8FAA-8470-4EAD-BEDF-727F36EE6501}"/>
                  </a:ext>
                </a:extLst>
              </p:cNvPr>
              <p:cNvSpPr txBox="1"/>
              <p:nvPr/>
            </p:nvSpPr>
            <p:spPr>
              <a:xfrm>
                <a:off x="484091" y="4330288"/>
                <a:ext cx="7570751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2)=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1)∗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2)=(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)∗(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)=.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BB8FAA-8470-4EAD-BEDF-727F36EE6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91" y="4330288"/>
                <a:ext cx="7570751" cy="844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56BB0A-708D-4A90-AA5B-5A275C5BBB18}"/>
                  </a:ext>
                </a:extLst>
              </p:cNvPr>
              <p:cNvSpPr txBox="1"/>
              <p:nvPr/>
            </p:nvSpPr>
            <p:spPr>
              <a:xfrm>
                <a:off x="306998" y="5764053"/>
                <a:ext cx="8085285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𝐵𝑘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2)=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1)∗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𝐵𝑘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2)=(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)∗(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)=.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09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56BB0A-708D-4A90-AA5B-5A275C5BB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98" y="5764053"/>
                <a:ext cx="8085285" cy="844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82341" y="442931"/>
            <a:ext cx="10569175" cy="677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Example: A box contains 3 red balls, 3 black balls and 4 blue balls.</a:t>
            </a:r>
          </a:p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If two balls are selected at random </a:t>
            </a:r>
            <a:r>
              <a:rPr lang="en-US" sz="3100" b="1" dirty="0">
                <a:latin typeface="+mj-lt"/>
                <a:cs typeface="Times New Roman" panose="02020603050405020304" pitchFamily="18" charset="0"/>
              </a:rPr>
              <a:t>without replacement</a:t>
            </a:r>
            <a:r>
              <a:rPr lang="en-US" sz="3100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find the probability that:</a:t>
            </a:r>
          </a:p>
          <a:p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Both are blue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The first is blue and the second is red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The first is red and the second is black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9FBB1-65AB-4920-9946-0271119DCF99}"/>
                  </a:ext>
                </a:extLst>
              </p:cNvPr>
              <p:cNvSpPr txBox="1"/>
              <p:nvPr/>
            </p:nvSpPr>
            <p:spPr>
              <a:xfrm>
                <a:off x="256550" y="2970108"/>
                <a:ext cx="8018941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2)=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1)∗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2|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1)=(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=.1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9FBB1-65AB-4920-9946-0271119DC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50" y="2970108"/>
                <a:ext cx="8018941" cy="8440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D6D204E-5FA0-4983-B209-139A5CC7B739}"/>
              </a:ext>
            </a:extLst>
          </p:cNvPr>
          <p:cNvGrpSpPr/>
          <p:nvPr/>
        </p:nvGrpSpPr>
        <p:grpSpPr>
          <a:xfrm>
            <a:off x="8217296" y="1559374"/>
            <a:ext cx="3295650" cy="2181225"/>
            <a:chOff x="6629400" y="2647950"/>
            <a:chExt cx="3295650" cy="2181225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4C5D013F-E03E-4E2D-90DF-3E2B10E73FFE}"/>
                </a:ext>
              </a:extLst>
            </p:cNvPr>
            <p:cNvSpPr/>
            <p:nvPr/>
          </p:nvSpPr>
          <p:spPr>
            <a:xfrm>
              <a:off x="6629400" y="2647950"/>
              <a:ext cx="3295650" cy="2181225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599599-4D08-4927-998A-41D2C6D8041E}"/>
                </a:ext>
              </a:extLst>
            </p:cNvPr>
            <p:cNvSpPr/>
            <p:nvPr/>
          </p:nvSpPr>
          <p:spPr>
            <a:xfrm>
              <a:off x="8896313" y="4308205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EBB5A2-98D8-41A8-A2FF-EF754E438C27}"/>
                </a:ext>
              </a:extLst>
            </p:cNvPr>
            <p:cNvSpPr/>
            <p:nvPr/>
          </p:nvSpPr>
          <p:spPr>
            <a:xfrm>
              <a:off x="7473375" y="3776240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F03868-0F4A-492A-A729-84B23FA4D2F2}"/>
                </a:ext>
              </a:extLst>
            </p:cNvPr>
            <p:cNvSpPr/>
            <p:nvPr/>
          </p:nvSpPr>
          <p:spPr>
            <a:xfrm>
              <a:off x="9159947" y="3770268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9AB0EC-8DEC-4CD3-B3AB-2582D2A57A59}"/>
                </a:ext>
              </a:extLst>
            </p:cNvPr>
            <p:cNvSpPr/>
            <p:nvPr/>
          </p:nvSpPr>
          <p:spPr>
            <a:xfrm>
              <a:off x="7911928" y="4304203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C319FB-960F-4845-BCD9-E601C10B2AD8}"/>
                </a:ext>
              </a:extLst>
            </p:cNvPr>
            <p:cNvSpPr/>
            <p:nvPr/>
          </p:nvSpPr>
          <p:spPr>
            <a:xfrm>
              <a:off x="6797125" y="3781225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88574C-AFB0-4D46-8E94-FAA8B3156A84}"/>
                </a:ext>
              </a:extLst>
            </p:cNvPr>
            <p:cNvSpPr/>
            <p:nvPr/>
          </p:nvSpPr>
          <p:spPr>
            <a:xfrm>
              <a:off x="8635474" y="3801069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019E9-913A-439A-BD57-A23542E75499}"/>
                </a:ext>
              </a:extLst>
            </p:cNvPr>
            <p:cNvSpPr/>
            <p:nvPr/>
          </p:nvSpPr>
          <p:spPr>
            <a:xfrm>
              <a:off x="7412037" y="4337857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AB78B1-1D35-4DA6-B1A2-EA234F1B97CC}"/>
                </a:ext>
              </a:extLst>
            </p:cNvPr>
            <p:cNvSpPr/>
            <p:nvPr/>
          </p:nvSpPr>
          <p:spPr>
            <a:xfrm>
              <a:off x="6666412" y="4328061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CFB97A-5C95-4F1C-935F-05C2C46D2DEE}"/>
                </a:ext>
              </a:extLst>
            </p:cNvPr>
            <p:cNvSpPr/>
            <p:nvPr/>
          </p:nvSpPr>
          <p:spPr>
            <a:xfrm>
              <a:off x="8058080" y="3770269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5A54C6-8DDC-4DB0-B62C-0EABD69F734F}"/>
                </a:ext>
              </a:extLst>
            </p:cNvPr>
            <p:cNvSpPr/>
            <p:nvPr/>
          </p:nvSpPr>
          <p:spPr>
            <a:xfrm>
              <a:off x="8405610" y="4265083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BB8FAA-8470-4EAD-BEDF-727F36EE6501}"/>
                  </a:ext>
                </a:extLst>
              </p:cNvPr>
              <p:cNvSpPr txBox="1"/>
              <p:nvPr/>
            </p:nvSpPr>
            <p:spPr>
              <a:xfrm>
                <a:off x="139679" y="4344063"/>
                <a:ext cx="8353389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2)=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1)∗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1)=(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)∗(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)=.13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BB8FAA-8470-4EAD-BEDF-727F36EE6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9" y="4344063"/>
                <a:ext cx="8353389" cy="844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56BB0A-708D-4A90-AA5B-5A275C5BBB18}"/>
                  </a:ext>
                </a:extLst>
              </p:cNvPr>
              <p:cNvSpPr txBox="1"/>
              <p:nvPr/>
            </p:nvSpPr>
            <p:spPr>
              <a:xfrm>
                <a:off x="256550" y="5718018"/>
                <a:ext cx="8551886" cy="844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𝐵𝑘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2)=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1)∗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𝐵𝑘</m:t>
                      </m:r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1)=(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)∗(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)=.1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56BB0A-708D-4A90-AA5B-5A275C5BB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50" y="5718018"/>
                <a:ext cx="8551886" cy="844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4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1475" y="1048694"/>
                <a:ext cx="11098866" cy="16619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If A</a:t>
                </a:r>
                <a:r>
                  <a:rPr lang="en-US" sz="26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A</a:t>
                </a:r>
                <a:r>
                  <a:rPr lang="en-US" sz="26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A</a:t>
                </a:r>
                <a:r>
                  <a:rPr lang="en-US" sz="26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…, A</a:t>
                </a:r>
                <a:r>
                  <a:rPr lang="en-US" sz="26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are any n events, then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and</m:t>
                    </m:r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and …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)=</m:t>
                    </m:r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  <m:r>
                      <a:rPr lang="en-US" sz="2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          </m:t>
                    </m:r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∗…</m:t>
                    </m:r>
                    <m:r>
                      <a:rPr lang="en-US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a:rPr lang="en-US" sz="2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… 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US" sz="260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sz="2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5" y="1048694"/>
                <a:ext cx="11098866" cy="1661993"/>
              </a:xfrm>
              <a:prstGeom prst="rect">
                <a:avLst/>
              </a:prstGeom>
              <a:blipFill>
                <a:blip r:embed="rId2"/>
                <a:stretch>
                  <a:fillRect l="-988" t="-32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343025" y="400081"/>
            <a:ext cx="1704975" cy="492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general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3025" y="2846545"/>
            <a:ext cx="150495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4"/>
              <p:cNvSpPr txBox="1"/>
              <p:nvPr/>
            </p:nvSpPr>
            <p:spPr bwMode="auto">
              <a:xfrm>
                <a:off x="2978150" y="3887788"/>
                <a:ext cx="1793875" cy="42227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8150" y="3887788"/>
                <a:ext cx="1793875" cy="422275"/>
              </a:xfrm>
              <a:prstGeom prst="rect">
                <a:avLst/>
              </a:prstGeom>
              <a:blipFill>
                <a:blip r:embed="rId3"/>
                <a:stretch>
                  <a:fillRect l="-1020" b="-28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5"/>
              <p:cNvSpPr txBox="1"/>
              <p:nvPr/>
            </p:nvSpPr>
            <p:spPr bwMode="auto">
              <a:xfrm>
                <a:off x="2982912" y="4310063"/>
                <a:ext cx="1976437" cy="4143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2912" y="4310063"/>
                <a:ext cx="1976437" cy="414337"/>
              </a:xfrm>
              <a:prstGeom prst="rect">
                <a:avLst/>
              </a:prstGeom>
              <a:blipFill>
                <a:blip r:embed="rId4"/>
                <a:stretch>
                  <a:fillRect l="-615" b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981199" y="3376873"/>
            <a:ext cx="77552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Let  A, B, and C be and three events such that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5314657"/>
            <a:ext cx="3091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P(A and B and C).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5"/>
              <p:cNvSpPr txBox="1"/>
              <p:nvPr/>
            </p:nvSpPr>
            <p:spPr bwMode="auto">
              <a:xfrm>
                <a:off x="2978149" y="4772025"/>
                <a:ext cx="3213101" cy="41751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0.0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8149" y="4772025"/>
                <a:ext cx="3213101" cy="417513"/>
              </a:xfrm>
              <a:prstGeom prst="rect">
                <a:avLst/>
              </a:prstGeom>
              <a:blipFill>
                <a:blip r:embed="rId5"/>
                <a:stretch>
                  <a:fillRect l="-569" b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0A4F04-3B91-4291-90AB-CEC26E161BED}"/>
                  </a:ext>
                </a:extLst>
              </p:cNvPr>
              <p:cNvSpPr/>
              <p:nvPr/>
            </p:nvSpPr>
            <p:spPr>
              <a:xfrm>
                <a:off x="635736" y="5876803"/>
                <a:ext cx="10920527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dirty="0">
                        <a:latin typeface="Cambria Math" panose="02040503050406030204" pitchFamily="18" charset="0"/>
                        <a:cs typeface="Times New Roman" pitchFamily="18" charset="0"/>
                      </a:rPr>
                      <m:t>and</m:t>
                    </m:r>
                    <m:r>
                      <a:rPr lang="en-US" sz="26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𝐶</m:t>
                    </m:r>
                    <m:r>
                      <a:rPr lang="en-US" sz="26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)=</m:t>
                    </m:r>
                    <m:r>
                      <a:rPr lang="en-US" sz="26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</m:d>
                    <m:r>
                      <a:rPr lang="en-US" sz="2600" dirty="0"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e>
                    </m:d>
                    <m:r>
                      <a:rPr lang="en-US" sz="2600" dirty="0">
                        <a:latin typeface="Cambria Math" panose="02040503050406030204" pitchFamily="18" charset="0"/>
                        <a:cs typeface="Times New Roman" pitchFamily="18" charset="0"/>
                      </a:rPr>
                      <m:t>∗</m:t>
                    </m:r>
                  </m:oMath>
                </a14:m>
                <a:r>
                  <a:rPr lang="en-US" sz="26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𝐶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|</m:t>
                        </m:r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and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d>
                    <m:r>
                      <a:rPr lang="en-US" sz="26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=.2∗.1∗.05=.001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0A4F04-3B91-4291-90AB-CEC26E161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36" y="5876803"/>
                <a:ext cx="10920527" cy="492443"/>
              </a:xfrm>
              <a:prstGeom prst="rect">
                <a:avLst/>
              </a:prstGeom>
              <a:blipFill>
                <a:blip r:embed="rId6"/>
                <a:stretch>
                  <a:fillRect t="-12346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447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/>
      <p:bldP spid="12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3E107B-3E77-44D9-8556-A882A31CB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20" y="-9515"/>
            <a:ext cx="12191980" cy="685799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latin typeface="+mj-lt"/>
                <a:ea typeface="+mj-ea"/>
                <a:cs typeface="+mj-cs"/>
              </a:rPr>
              <a:t>Example: If three cards are selected at random from a deck of 52 playing cards </a:t>
            </a:r>
            <a:r>
              <a:rPr lang="en-US" sz="3100" b="1" dirty="0">
                <a:latin typeface="+mj-lt"/>
                <a:ea typeface="+mj-ea"/>
                <a:cs typeface="+mj-cs"/>
              </a:rPr>
              <a:t>without replacement</a:t>
            </a:r>
            <a:r>
              <a:rPr lang="en-US" sz="3100" dirty="0">
                <a:latin typeface="+mj-lt"/>
                <a:ea typeface="+mj-ea"/>
                <a:cs typeface="+mj-cs"/>
              </a:rPr>
              <a:t>. Find,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F7198A-FA3C-4CED-A4F3-1592C19C00BA}"/>
              </a:ext>
            </a:extLst>
          </p:cNvPr>
          <p:cNvSpPr txBox="1"/>
          <p:nvPr/>
        </p:nvSpPr>
        <p:spPr>
          <a:xfrm>
            <a:off x="838200" y="17138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probability that they are two Jack and one Queen.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probability that they are two red colored cards and one club shape.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probability that that they are one heart and </a:t>
            </a:r>
            <a:r>
              <a:rPr lang="en-US" sz="2600"/>
              <a:t>two diamond shape.</a:t>
            </a:r>
            <a:endParaRPr lang="en-US" sz="2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042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406" y="2808514"/>
            <a:ext cx="530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Chapter 4</a:t>
            </a:r>
          </a:p>
        </p:txBody>
      </p:sp>
    </p:spTree>
    <p:extLst>
      <p:ext uri="{BB962C8B-B14F-4D97-AF65-F5344CB8AC3E}">
        <p14:creationId xmlns:p14="http://schemas.microsoft.com/office/powerpoint/2010/main" val="14262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2599" y="633832"/>
            <a:ext cx="3952741" cy="538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Event ( A, B, C,…)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1224322"/>
            <a:ext cx="4419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a subset of the sample space 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3514405"/>
            <a:ext cx="2362200" cy="538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Probability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4104895"/>
            <a:ext cx="887247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is a measure of the likelihood or the chance that event takes place. </a:t>
            </a:r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862837"/>
              </p:ext>
            </p:extLst>
          </p:nvPr>
        </p:nvGraphicFramePr>
        <p:xfrm>
          <a:off x="2302791" y="4564298"/>
          <a:ext cx="25812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419040" progId="Equation.3">
                  <p:embed/>
                </p:oleObj>
              </mc:Choice>
              <mc:Fallback>
                <p:oleObj name="Equation" r:id="rId2" imgW="939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2791" y="4564298"/>
                        <a:ext cx="2581275" cy="901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3728969" y="5465998"/>
            <a:ext cx="1840831" cy="323933"/>
          </a:xfrm>
          <a:prstGeom prst="bentConnector3">
            <a:avLst>
              <a:gd name="adj1" fmla="val -32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05340" y="5374432"/>
            <a:ext cx="4953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n(S) is the number of elements in S or </a:t>
            </a:r>
          </a:p>
          <a:p>
            <a:r>
              <a:rPr lang="en-US" sz="2400" dirty="0"/>
              <a:t>number of ways S is performed.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87166" y="1452231"/>
            <a:ext cx="2870786" cy="1857639"/>
            <a:chOff x="6787166" y="1452231"/>
            <a:chExt cx="2870786" cy="1857639"/>
          </a:xfrm>
        </p:grpSpPr>
        <p:sp>
          <p:nvSpPr>
            <p:cNvPr id="2" name="Rectangle 1"/>
            <p:cNvSpPr/>
            <p:nvPr/>
          </p:nvSpPr>
          <p:spPr>
            <a:xfrm>
              <a:off x="6787166" y="1841679"/>
              <a:ext cx="2704564" cy="1468191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0903" y="1452231"/>
              <a:ext cx="20970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Sample space S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991643" y="2447778"/>
              <a:ext cx="1617785" cy="6935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Event A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346400"/>
              </p:ext>
            </p:extLst>
          </p:nvPr>
        </p:nvGraphicFramePr>
        <p:xfrm>
          <a:off x="2185020" y="6120495"/>
          <a:ext cx="2816816" cy="48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203040" progId="Equation.3">
                  <p:embed/>
                </p:oleObj>
              </mc:Choice>
              <mc:Fallback>
                <p:oleObj name="Equation" r:id="rId4" imgW="11682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85020" y="6120495"/>
                        <a:ext cx="2816816" cy="48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67184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Flip a coin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2286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462494"/>
              </p:ext>
            </p:extLst>
          </p:nvPr>
        </p:nvGraphicFramePr>
        <p:xfrm>
          <a:off x="6600573" y="1080021"/>
          <a:ext cx="1698465" cy="51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58720" imgH="215640" progId="Equation.3">
                  <p:embed/>
                </p:oleObj>
              </mc:Choice>
              <mc:Fallback>
                <p:oleObj name="Equation" r:id="rId2" imgW="5587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573" y="1080021"/>
                        <a:ext cx="1698465" cy="5127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226107"/>
              </p:ext>
            </p:extLst>
          </p:nvPr>
        </p:nvGraphicFramePr>
        <p:xfrm>
          <a:off x="4495800" y="1448440"/>
          <a:ext cx="2932276" cy="914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080" imgH="419040" progId="Equation.3">
                  <p:embed/>
                </p:oleObj>
              </mc:Choice>
              <mc:Fallback>
                <p:oleObj name="Equation" r:id="rId4" imgW="1054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448440"/>
                        <a:ext cx="2932276" cy="9142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588" y="2972813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Roll fair die once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2438400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313001"/>
              </p:ext>
            </p:extLst>
          </p:nvPr>
        </p:nvGraphicFramePr>
        <p:xfrm>
          <a:off x="2514599" y="4505898"/>
          <a:ext cx="2273057" cy="53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215640" progId="Equation.3">
                  <p:embed/>
                </p:oleObj>
              </mc:Choice>
              <mc:Fallback>
                <p:oleObj name="Equation" r:id="rId6" imgW="711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599" y="4505898"/>
                        <a:ext cx="2273057" cy="5388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482744"/>
              </p:ext>
            </p:extLst>
          </p:nvPr>
        </p:nvGraphicFramePr>
        <p:xfrm>
          <a:off x="5821786" y="4342499"/>
          <a:ext cx="3628622" cy="911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7880" imgH="419040" progId="Equation.3">
                  <p:embed/>
                </p:oleObj>
              </mc:Choice>
              <mc:Fallback>
                <p:oleObj name="Equation" r:id="rId8" imgW="1307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1786" y="4342499"/>
                        <a:ext cx="3628622" cy="9119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654844"/>
              </p:ext>
            </p:extLst>
          </p:nvPr>
        </p:nvGraphicFramePr>
        <p:xfrm>
          <a:off x="2666999" y="5954713"/>
          <a:ext cx="2029443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71320" imgH="215640" progId="Equation.3">
                  <p:embed/>
                </p:oleObj>
              </mc:Choice>
              <mc:Fallback>
                <p:oleObj name="Equation" r:id="rId10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999" y="5954713"/>
                        <a:ext cx="2029443" cy="598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466594"/>
              </p:ext>
            </p:extLst>
          </p:nvPr>
        </p:nvGraphicFramePr>
        <p:xfrm>
          <a:off x="5821786" y="5791137"/>
          <a:ext cx="3804634" cy="867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280" imgH="419040" progId="Equation.3">
                  <p:embed/>
                </p:oleObj>
              </mc:Choice>
              <mc:Fallback>
                <p:oleObj name="Equation" r:id="rId12" imgW="12952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1786" y="5791137"/>
                        <a:ext cx="3804634" cy="867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52600" y="3886200"/>
            <a:ext cx="73152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What is the probability of obtaining an even number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599" y="5268913"/>
            <a:ext cx="813837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What is the probability of obtaining a number more than 4?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1573"/>
            <a:ext cx="1828800" cy="9429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18515" y="274173"/>
            <a:ext cx="26068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S={H ,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T}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1996" y="2623862"/>
            <a:ext cx="433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S={1,2,3,4,5,6}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81475" y="2337976"/>
            <a:ext cx="1543050" cy="1234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588" y="1113394"/>
            <a:ext cx="4717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Let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be the event of a head appears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795588" y="1678751"/>
            <a:ext cx="243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Probability of A 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08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5" grpId="0" animBg="1"/>
      <p:bldP spid="16" grpId="0" animBg="1"/>
      <p:bldP spid="18" grpId="0"/>
      <p:bldP spid="19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369217"/>
              </p:ext>
            </p:extLst>
          </p:nvPr>
        </p:nvGraphicFramePr>
        <p:xfrm>
          <a:off x="4165943" y="1881858"/>
          <a:ext cx="2488866" cy="846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419040" progId="Equation.3">
                  <p:embed/>
                </p:oleObj>
              </mc:Choice>
              <mc:Fallback>
                <p:oleObj name="Equation" r:id="rId2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943" y="1881858"/>
                        <a:ext cx="2488866" cy="846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126083"/>
              </p:ext>
            </p:extLst>
          </p:nvPr>
        </p:nvGraphicFramePr>
        <p:xfrm>
          <a:off x="3497633" y="3767284"/>
          <a:ext cx="4134578" cy="87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49080" imgH="419040" progId="Equation.3">
                  <p:embed/>
                </p:oleObj>
              </mc:Choice>
              <mc:Fallback>
                <p:oleObj name="Equation" r:id="rId4" imgW="1549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33" y="3767284"/>
                        <a:ext cx="4134578" cy="876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81200" y="999592"/>
            <a:ext cx="828326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probability that any one of the outcomes of a random experiment will appear, which is the event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81200" y="2868660"/>
                <a:ext cx="8283262" cy="83099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 probability that nothing will show up when you carry out a random experiment, which is the event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∅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={}  (pronounced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868660"/>
                <a:ext cx="8283262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029" t="-507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81200" y="5173161"/>
                <a:ext cx="79967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event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said to be rare, unlikely, unusual or improbable if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173161"/>
                <a:ext cx="7996741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14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905000" y="4633180"/>
            <a:ext cx="139199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Definition: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243105" y="5774697"/>
                <a:ext cx="203455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&lt;.05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105" y="5774697"/>
                <a:ext cx="2034554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905000" y="531299"/>
            <a:ext cx="12954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Remarks: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72023" y="1970460"/>
            <a:ext cx="2677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call S sure event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27671" y="3974743"/>
                <a:ext cx="3628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call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∅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impossible event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671" y="3974743"/>
                <a:ext cx="3628942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252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15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82341" y="638879"/>
            <a:ext cx="1056917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Example: A box contains 3 red balls, 3 black balls and 4 blue balls.</a:t>
            </a:r>
          </a:p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If a ball is selected at random, find the probability that:</a:t>
            </a:r>
          </a:p>
          <a:p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It is blue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It is white.</a:t>
            </a:r>
          </a:p>
          <a:p>
            <a:pPr marL="514350" indent="-514350">
              <a:buAutoNum type="arabicParenR"/>
            </a:pPr>
            <a:endParaRPr lang="en-US" sz="3100" dirty="0">
              <a:latin typeface="+mj-lt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en-US" sz="3100" dirty="0">
                <a:latin typeface="+mj-lt"/>
                <a:cs typeface="Times New Roman" panose="02020603050405020304" pitchFamily="18" charset="0"/>
              </a:rPr>
              <a:t>It is 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9FBB1-65AB-4920-9946-0271119DCF99}"/>
              </a:ext>
            </a:extLst>
          </p:cNvPr>
          <p:cNvSpPr txBox="1"/>
          <p:nvPr/>
        </p:nvSpPr>
        <p:spPr>
          <a:xfrm>
            <a:off x="1746559" y="2577702"/>
            <a:ext cx="28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P(Blue)=4/10=.4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07A52-79A9-425F-81A8-6B55C6E1EDD8}"/>
              </a:ext>
            </a:extLst>
          </p:cNvPr>
          <p:cNvSpPr txBox="1"/>
          <p:nvPr/>
        </p:nvSpPr>
        <p:spPr>
          <a:xfrm>
            <a:off x="1746559" y="3545408"/>
            <a:ext cx="28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P(White)=0/10=0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3623A-A198-42A4-B6BC-922C370AD488}"/>
              </a:ext>
            </a:extLst>
          </p:cNvPr>
          <p:cNvSpPr txBox="1"/>
          <p:nvPr/>
        </p:nvSpPr>
        <p:spPr>
          <a:xfrm>
            <a:off x="1572388" y="4472573"/>
            <a:ext cx="28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P(Red)=3/10=.3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6D204E-5FA0-4983-B209-139A5CC7B739}"/>
              </a:ext>
            </a:extLst>
          </p:cNvPr>
          <p:cNvGrpSpPr/>
          <p:nvPr/>
        </p:nvGrpSpPr>
        <p:grpSpPr>
          <a:xfrm>
            <a:off x="6629400" y="2647950"/>
            <a:ext cx="3295650" cy="2181225"/>
            <a:chOff x="6629400" y="2647950"/>
            <a:chExt cx="3295650" cy="2181225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4C5D013F-E03E-4E2D-90DF-3E2B10E73FFE}"/>
                </a:ext>
              </a:extLst>
            </p:cNvPr>
            <p:cNvSpPr/>
            <p:nvPr/>
          </p:nvSpPr>
          <p:spPr>
            <a:xfrm>
              <a:off x="6629400" y="2647950"/>
              <a:ext cx="3295650" cy="2181225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599599-4D08-4927-998A-41D2C6D8041E}"/>
                </a:ext>
              </a:extLst>
            </p:cNvPr>
            <p:cNvSpPr/>
            <p:nvPr/>
          </p:nvSpPr>
          <p:spPr>
            <a:xfrm>
              <a:off x="8896313" y="4308205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EBB5A2-98D8-41A8-A2FF-EF754E438C27}"/>
                </a:ext>
              </a:extLst>
            </p:cNvPr>
            <p:cNvSpPr/>
            <p:nvPr/>
          </p:nvSpPr>
          <p:spPr>
            <a:xfrm>
              <a:off x="7473375" y="3776240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F03868-0F4A-492A-A729-84B23FA4D2F2}"/>
                </a:ext>
              </a:extLst>
            </p:cNvPr>
            <p:cNvSpPr/>
            <p:nvPr/>
          </p:nvSpPr>
          <p:spPr>
            <a:xfrm>
              <a:off x="9159947" y="3770268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9AB0EC-8DEC-4CD3-B3AB-2582D2A57A59}"/>
                </a:ext>
              </a:extLst>
            </p:cNvPr>
            <p:cNvSpPr/>
            <p:nvPr/>
          </p:nvSpPr>
          <p:spPr>
            <a:xfrm>
              <a:off x="7911928" y="4304203"/>
              <a:ext cx="477520" cy="4616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C319FB-960F-4845-BCD9-E601C10B2AD8}"/>
                </a:ext>
              </a:extLst>
            </p:cNvPr>
            <p:cNvSpPr/>
            <p:nvPr/>
          </p:nvSpPr>
          <p:spPr>
            <a:xfrm>
              <a:off x="6797125" y="3781225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88574C-AFB0-4D46-8E94-FAA8B3156A84}"/>
                </a:ext>
              </a:extLst>
            </p:cNvPr>
            <p:cNvSpPr/>
            <p:nvPr/>
          </p:nvSpPr>
          <p:spPr>
            <a:xfrm>
              <a:off x="8635474" y="3801069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6019E9-913A-439A-BD57-A23542E75499}"/>
                </a:ext>
              </a:extLst>
            </p:cNvPr>
            <p:cNvSpPr/>
            <p:nvPr/>
          </p:nvSpPr>
          <p:spPr>
            <a:xfrm>
              <a:off x="7412037" y="4337857"/>
              <a:ext cx="477520" cy="4616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AB78B1-1D35-4DA6-B1A2-EA234F1B97CC}"/>
                </a:ext>
              </a:extLst>
            </p:cNvPr>
            <p:cNvSpPr/>
            <p:nvPr/>
          </p:nvSpPr>
          <p:spPr>
            <a:xfrm>
              <a:off x="6666412" y="4328061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CFB97A-5C95-4F1C-935F-05C2C46D2DEE}"/>
                </a:ext>
              </a:extLst>
            </p:cNvPr>
            <p:cNvSpPr/>
            <p:nvPr/>
          </p:nvSpPr>
          <p:spPr>
            <a:xfrm>
              <a:off x="8058080" y="3770269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5A54C6-8DDC-4DB0-B62C-0EABD69F734F}"/>
                </a:ext>
              </a:extLst>
            </p:cNvPr>
            <p:cNvSpPr/>
            <p:nvPr/>
          </p:nvSpPr>
          <p:spPr>
            <a:xfrm>
              <a:off x="8405610" y="4265083"/>
              <a:ext cx="477520" cy="4616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224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82341" y="638879"/>
            <a:ext cx="1068863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Example: If a card is selected at random from a deck of 52 playing </a:t>
            </a:r>
          </a:p>
          <a:p>
            <a:r>
              <a:rPr lang="en-US" sz="3100" dirty="0">
                <a:latin typeface="+mj-lt"/>
                <a:cs typeface="Times New Roman" panose="02020603050405020304" pitchFamily="18" charset="0"/>
              </a:rPr>
              <a:t>cards. </a:t>
            </a:r>
          </a:p>
        </p:txBody>
      </p:sp>
    </p:spTree>
    <p:extLst>
      <p:ext uri="{BB962C8B-B14F-4D97-AF65-F5344CB8AC3E}">
        <p14:creationId xmlns:p14="http://schemas.microsoft.com/office/powerpoint/2010/main" val="473981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3166</Words>
  <Application>Microsoft Office PowerPoint</Application>
  <PresentationFormat>Widescreen</PresentationFormat>
  <Paragraphs>504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Part 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III</dc:title>
  <dc:creator>Tamer Oraby</dc:creator>
  <cp:lastModifiedBy>Tamer Oraby</cp:lastModifiedBy>
  <cp:revision>41</cp:revision>
  <dcterms:created xsi:type="dcterms:W3CDTF">2019-09-19T03:40:49Z</dcterms:created>
  <dcterms:modified xsi:type="dcterms:W3CDTF">2021-07-15T03:48:30Z</dcterms:modified>
</cp:coreProperties>
</file>